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49"/>
  </p:notesMasterIdLst>
  <p:handoutMasterIdLst>
    <p:handoutMasterId r:id="rId50"/>
  </p:handoutMasterIdLst>
  <p:sldIdLst>
    <p:sldId id="294" r:id="rId2"/>
    <p:sldId id="334" r:id="rId3"/>
    <p:sldId id="335" r:id="rId4"/>
    <p:sldId id="336" r:id="rId5"/>
    <p:sldId id="337" r:id="rId6"/>
    <p:sldId id="338" r:id="rId7"/>
    <p:sldId id="339" r:id="rId8"/>
    <p:sldId id="340" r:id="rId9"/>
    <p:sldId id="341" r:id="rId10"/>
    <p:sldId id="342" r:id="rId11"/>
    <p:sldId id="343" r:id="rId12"/>
    <p:sldId id="344" r:id="rId13"/>
    <p:sldId id="345" r:id="rId14"/>
    <p:sldId id="346" r:id="rId15"/>
    <p:sldId id="347" r:id="rId16"/>
    <p:sldId id="348" r:id="rId17"/>
    <p:sldId id="349" r:id="rId18"/>
    <p:sldId id="350" r:id="rId19"/>
    <p:sldId id="351" r:id="rId20"/>
    <p:sldId id="352" r:id="rId21"/>
    <p:sldId id="353" r:id="rId22"/>
    <p:sldId id="354" r:id="rId23"/>
    <p:sldId id="355" r:id="rId24"/>
    <p:sldId id="356" r:id="rId25"/>
    <p:sldId id="357" r:id="rId26"/>
    <p:sldId id="358" r:id="rId27"/>
    <p:sldId id="367" r:id="rId28"/>
    <p:sldId id="368" r:id="rId29"/>
    <p:sldId id="359" r:id="rId30"/>
    <p:sldId id="360" r:id="rId31"/>
    <p:sldId id="361" r:id="rId32"/>
    <p:sldId id="362" r:id="rId33"/>
    <p:sldId id="363" r:id="rId34"/>
    <p:sldId id="364" r:id="rId35"/>
    <p:sldId id="365" r:id="rId36"/>
    <p:sldId id="369" r:id="rId37"/>
    <p:sldId id="370" r:id="rId38"/>
    <p:sldId id="371" r:id="rId39"/>
    <p:sldId id="372" r:id="rId40"/>
    <p:sldId id="373" r:id="rId41"/>
    <p:sldId id="374" r:id="rId42"/>
    <p:sldId id="375" r:id="rId43"/>
    <p:sldId id="376" r:id="rId44"/>
    <p:sldId id="377" r:id="rId45"/>
    <p:sldId id="378" r:id="rId46"/>
    <p:sldId id="380" r:id="rId47"/>
    <p:sldId id="297" r:id="rId48"/>
  </p:sldIdLst>
  <p:sldSz cx="9144000" cy="6858000" type="screen4x3"/>
  <p:notesSz cx="6858000" cy="9144000"/>
  <p:embeddedFontLst>
    <p:embeddedFont>
      <p:font typeface="굴림체" panose="020B0609000101010101" pitchFamily="49" charset="-127"/>
      <p:regular r:id="rId51"/>
    </p:embeddedFont>
    <p:embeddedFont>
      <p:font typeface="맑은 고딕" panose="020B0503020000020004" pitchFamily="34" charset="-127"/>
      <p:regular r:id="rId52"/>
      <p:bold r:id="rId53"/>
    </p:embeddedFont>
    <p:embeddedFont>
      <p:font typeface="Calibri" panose="020F0502020204030204" pitchFamily="34" charset="0"/>
      <p:regular r:id="rId54"/>
      <p:bold r:id="rId55"/>
      <p:italic r:id="rId56"/>
      <p:boldItalic r:id="rId57"/>
    </p:embeddedFont>
    <p:embeddedFont>
      <p:font typeface="Calibri Light" panose="020F0302020204030204" pitchFamily="34" charset="0"/>
      <p:regular r:id="rId58"/>
      <p:italic r:id="rId59"/>
    </p:embeddedFont>
    <p:embeddedFont>
      <p:font typeface="Cambria Math" panose="02040503050406030204" pitchFamily="18" charset="0"/>
      <p:regular r:id="rId60"/>
    </p:embeddedFont>
    <p:embeddedFont>
      <p:font typeface="Lucida Handwriting" panose="03010101010101010101" pitchFamily="66" charset="0"/>
      <p:regular r:id="rId61"/>
    </p:embeddedFont>
  </p:embeddedFontLst>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A6131"/>
    <a:srgbClr val="FEB349"/>
    <a:srgbClr val="5E4722"/>
    <a:srgbClr val="906924"/>
    <a:srgbClr val="C29F4A"/>
    <a:srgbClr val="90555D"/>
    <a:srgbClr val="5C363B"/>
    <a:srgbClr val="262626"/>
    <a:srgbClr val="A3430D"/>
    <a:srgbClr val="FA752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F5AB1C69-6EDB-4FF4-983F-18BD219EF322}" styleName="보통 스타일 2 - 강조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031" autoAdjust="0"/>
    <p:restoredTop sz="94792" autoAdjust="0"/>
  </p:normalViewPr>
  <p:slideViewPr>
    <p:cSldViewPr>
      <p:cViewPr>
        <p:scale>
          <a:sx n="66" d="100"/>
          <a:sy n="66" d="100"/>
        </p:scale>
        <p:origin x="1072" y="68"/>
      </p:cViewPr>
      <p:guideLst>
        <p:guide orient="horz" pos="2160"/>
        <p:guide pos="2880"/>
      </p:guideLst>
    </p:cSldViewPr>
  </p:slideViewPr>
  <p:notesTextViewPr>
    <p:cViewPr>
      <p:scale>
        <a:sx n="100" d="100"/>
        <a:sy n="100" d="100"/>
      </p:scale>
      <p:origin x="0" y="0"/>
    </p:cViewPr>
  </p:notesTextViewPr>
  <p:sorterViewPr>
    <p:cViewPr varScale="1">
      <p:scale>
        <a:sx n="1" d="1"/>
        <a:sy n="1" d="1"/>
      </p:scale>
      <p:origin x="0" y="0"/>
    </p:cViewPr>
  </p:sorterViewPr>
  <p:notesViewPr>
    <p:cSldViewPr>
      <p:cViewPr varScale="1">
        <p:scale>
          <a:sx n="88" d="100"/>
          <a:sy n="88" d="100"/>
        </p:scale>
        <p:origin x="-3870" y="-12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handoutMaster" Target="handoutMasters/handoutMaster1.xml"/><Relationship Id="rId55" Type="http://schemas.openxmlformats.org/officeDocument/2006/relationships/font" Target="fonts/font5.fntdata"/><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font" Target="fonts/font4.fntdata"/><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3.fntdata"/><Relationship Id="rId58" Type="http://schemas.openxmlformats.org/officeDocument/2006/relationships/font" Target="fonts/font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 Id="rId57" Type="http://schemas.openxmlformats.org/officeDocument/2006/relationships/font" Target="fonts/font7.fntdata"/><Relationship Id="rId61" Type="http://schemas.openxmlformats.org/officeDocument/2006/relationships/font" Target="fonts/font1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2.fntdata"/><Relationship Id="rId60" Type="http://schemas.openxmlformats.org/officeDocument/2006/relationships/font" Target="fonts/font10.fntdata"/><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6.fntdata"/><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1.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9.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4CCFBE2-2B8D-499C-81C9-2CD5B3EB8E93}" type="datetimeFigureOut">
              <a:rPr lang="ko-KR" altLang="en-US" smtClean="0"/>
              <a:pPr/>
              <a:t>2023-06-03</a:t>
            </a:fld>
            <a:endParaRPr lang="ko-KR" altLang="en-US"/>
          </a:p>
        </p:txBody>
      </p:sp>
      <p:sp>
        <p:nvSpPr>
          <p:cNvPr id="4" name="바닥글 개체 틀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a:p>
        </p:txBody>
      </p:sp>
      <p:sp>
        <p:nvSpPr>
          <p:cNvPr id="5" name="슬라이드 번호 개체 틀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554DD7E-3179-445A-81DB-781C4554AFF2}" type="slidenum">
              <a:rPr lang="ko-KR" altLang="en-US" smtClean="0"/>
              <a:pPr/>
              <a:t>‹#›</a:t>
            </a:fld>
            <a:endParaRPr lang="ko-KR" altLang="en-US"/>
          </a:p>
        </p:txBody>
      </p:sp>
    </p:spTree>
    <p:extLst>
      <p:ext uri="{BB962C8B-B14F-4D97-AF65-F5344CB8AC3E}">
        <p14:creationId xmlns:p14="http://schemas.microsoft.com/office/powerpoint/2010/main" val="24695366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B545AC5-813F-4ED1-B011-8EA17CB93331}" type="datetimeFigureOut">
              <a:rPr lang="ko-KR" altLang="en-US" smtClean="0"/>
              <a:pPr/>
              <a:t>2023-06-03</a:t>
            </a:fld>
            <a:endParaRPr lang="ko-KR" altLang="en-US"/>
          </a:p>
        </p:txBody>
      </p:sp>
      <p:sp>
        <p:nvSpPr>
          <p:cNvPr id="4" name="슬라이드 이미지 개체 틀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5504B90-27FD-422C-8CC6-2AADAD122D08}" type="slidenum">
              <a:rPr lang="ko-KR" altLang="en-US" smtClean="0"/>
              <a:pPr/>
              <a:t>‹#›</a:t>
            </a:fld>
            <a:endParaRPr lang="ko-KR" altLang="en-US"/>
          </a:p>
        </p:txBody>
      </p:sp>
    </p:spTree>
    <p:extLst>
      <p:ext uri="{BB962C8B-B14F-4D97-AF65-F5344CB8AC3E}">
        <p14:creationId xmlns:p14="http://schemas.microsoft.com/office/powerpoint/2010/main" val="268707270"/>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제목 슬라이드">
    <p:spTree>
      <p:nvGrpSpPr>
        <p:cNvPr id="1" name=""/>
        <p:cNvGrpSpPr/>
        <p:nvPr/>
      </p:nvGrpSpPr>
      <p:grpSpPr>
        <a:xfrm>
          <a:off x="0" y="0"/>
          <a:ext cx="0" cy="0"/>
          <a:chOff x="0" y="0"/>
          <a:chExt cx="0" cy="0"/>
        </a:xfrm>
      </p:grpSpPr>
      <p:pic>
        <p:nvPicPr>
          <p:cNvPr id="1026" name="Picture 2" descr="G:\파워포인트\김진영씨디자인\10월 16일\수학\수학.jpg"/>
          <p:cNvPicPr>
            <a:picLocks noChangeAspect="1" noChangeArrowheads="1"/>
          </p:cNvPicPr>
          <p:nvPr userDrawn="1"/>
        </p:nvPicPr>
        <p:blipFill>
          <a:blip r:embed="rId2" cstate="print"/>
          <a:srcRect/>
          <a:stretch>
            <a:fillRect/>
          </a:stretch>
        </p:blipFill>
        <p:spPr bwMode="auto">
          <a:xfrm>
            <a:off x="0" y="0"/>
            <a:ext cx="9144000" cy="6858000"/>
          </a:xfrm>
          <a:prstGeom prst="rect">
            <a:avLst/>
          </a:prstGeom>
          <a:noFill/>
        </p:spPr>
      </p:pic>
      <p:sp>
        <p:nvSpPr>
          <p:cNvPr id="4" name="날짜 개체 틀 3"/>
          <p:cNvSpPr>
            <a:spLocks noGrp="1"/>
          </p:cNvSpPr>
          <p:nvPr>
            <p:ph type="dt" sz="half" idx="10"/>
          </p:nvPr>
        </p:nvSpPr>
        <p:spPr/>
        <p:txBody>
          <a:bodyPr/>
          <a:lstStyle>
            <a:lvl1pPr algn="l">
              <a:defRPr/>
            </a:lvl1pPr>
          </a:lstStyle>
          <a:p>
            <a:fld id="{ED3D6733-6F27-4404-AB51-585418F146E5}" type="datetimeFigureOut">
              <a:rPr lang="ko-KR" altLang="en-US" smtClean="0"/>
              <a:pPr/>
              <a:t>2023-06-03</a:t>
            </a:fld>
            <a:endParaRPr lang="ko-KR" altLang="en-US"/>
          </a:p>
        </p:txBody>
      </p:sp>
      <p:sp>
        <p:nvSpPr>
          <p:cNvPr id="5" name="바닥글 개체 틀 4"/>
          <p:cNvSpPr>
            <a:spLocks noGrp="1"/>
          </p:cNvSpPr>
          <p:nvPr>
            <p:ph type="ftr" sz="quarter" idx="11"/>
          </p:nvPr>
        </p:nvSpPr>
        <p:spPr/>
        <p:txBody>
          <a:bodyPr/>
          <a:lstStyle>
            <a:lvl1pPr algn="l">
              <a:defRPr/>
            </a:lvl1pPr>
          </a:lstStyle>
          <a:p>
            <a:endParaRPr lang="ko-KR" altLang="en-US"/>
          </a:p>
        </p:txBody>
      </p:sp>
      <p:sp>
        <p:nvSpPr>
          <p:cNvPr id="6" name="슬라이드 번호 개체 틀 5"/>
          <p:cNvSpPr>
            <a:spLocks noGrp="1"/>
          </p:cNvSpPr>
          <p:nvPr>
            <p:ph type="sldNum" sz="quarter" idx="12"/>
          </p:nvPr>
        </p:nvSpPr>
        <p:spPr/>
        <p:txBody>
          <a:bodyPr/>
          <a:lstStyle>
            <a:lvl1pPr algn="l">
              <a:defRPr/>
            </a:lvl1pPr>
          </a:lstStyle>
          <a:p>
            <a:fld id="{EE6BC638-39B7-4287-91A7-2A3DDA573295}" type="slidenum">
              <a:rPr lang="ko-KR" altLang="en-US" smtClean="0"/>
              <a:pPr/>
              <a:t>‹#›</a:t>
            </a:fld>
            <a:endParaRPr lang="ko-KR" altLang="en-US"/>
          </a:p>
        </p:txBody>
      </p:sp>
      <p:sp>
        <p:nvSpPr>
          <p:cNvPr id="9" name="제목 1"/>
          <p:cNvSpPr>
            <a:spLocks noGrp="1"/>
          </p:cNvSpPr>
          <p:nvPr>
            <p:ph type="ctrTitle"/>
          </p:nvPr>
        </p:nvSpPr>
        <p:spPr>
          <a:xfrm>
            <a:off x="564900" y="2276872"/>
            <a:ext cx="7057504" cy="1585337"/>
          </a:xfrm>
          <a:noFill/>
          <a:ln w="9525">
            <a:noFill/>
            <a:miter lim="800000"/>
            <a:headEnd/>
            <a:tailEnd/>
          </a:ln>
        </p:spPr>
        <p:txBody>
          <a:bodyPr vert="horz" wrap="square" lIns="91440" tIns="45720" rIns="91440" bIns="45720" numCol="1" rtlCol="0" anchor="ctr" anchorCtr="0" compatLnSpc="1">
            <a:prstTxWarp prst="textNoShape">
              <a:avLst/>
            </a:prstTxWarp>
            <a:noAutofit/>
          </a:bodyPr>
          <a:lstStyle>
            <a:lvl1pPr marL="0" indent="0" algn="l" defTabSz="914400" rtl="0" eaLnBrk="1" fontAlgn="base" latinLnBrk="1" hangingPunct="1">
              <a:lnSpc>
                <a:spcPct val="100000"/>
              </a:lnSpc>
              <a:spcBef>
                <a:spcPct val="0"/>
              </a:spcBef>
              <a:spcAft>
                <a:spcPct val="0"/>
              </a:spcAft>
              <a:buClr>
                <a:schemeClr val="hlink"/>
              </a:buClr>
              <a:buFont typeface="굴림체" pitchFamily="49" charset="-127"/>
              <a:buNone/>
              <a:defRPr lang="en-US" altLang="ko-KR" sz="5400" kern="1200" baseline="0" dirty="0">
                <a:solidFill>
                  <a:schemeClr val="tx1">
                    <a:lumMod val="65000"/>
                    <a:lumOff val="35000"/>
                  </a:schemeClr>
                </a:solidFill>
                <a:effectLst/>
                <a:latin typeface="+mj-lt"/>
                <a:ea typeface="맑은 고딕" pitchFamily="50" charset="-127"/>
                <a:cs typeface="+mj-cs"/>
              </a:defRPr>
            </a:lvl1pPr>
          </a:lstStyle>
          <a:p>
            <a:endParaRPr lang="en-US" altLang="ko-KR"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빈 화면">
    <p:bg>
      <p:bgPr>
        <a:solidFill>
          <a:schemeClr val="bg1"/>
        </a:solidFill>
        <a:effectLst/>
      </p:bgPr>
    </p:bg>
    <p:spTree>
      <p:nvGrpSpPr>
        <p:cNvPr id="1" name=""/>
        <p:cNvGrpSpPr/>
        <p:nvPr/>
      </p:nvGrpSpPr>
      <p:grpSpPr>
        <a:xfrm>
          <a:off x="0" y="0"/>
          <a:ext cx="0" cy="0"/>
          <a:chOff x="0" y="0"/>
          <a:chExt cx="0" cy="0"/>
        </a:xfrm>
      </p:grpSpPr>
      <p:pic>
        <p:nvPicPr>
          <p:cNvPr id="5"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날짜 개체 틀 1"/>
          <p:cNvSpPr>
            <a:spLocks noGrp="1"/>
          </p:cNvSpPr>
          <p:nvPr>
            <p:ph type="dt" sz="half" idx="10"/>
          </p:nvPr>
        </p:nvSpPr>
        <p:spPr/>
        <p:txBody>
          <a:bodyPr/>
          <a:lstStyle/>
          <a:p>
            <a:fld id="{ED3D6733-6F27-4404-AB51-585418F146E5}" type="datetimeFigureOut">
              <a:rPr lang="ko-KR" altLang="en-US" smtClean="0"/>
              <a:pPr/>
              <a:t>2023-06-03</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EE6BC638-39B7-4287-91A7-2A3DDA573295}" type="slidenum">
              <a:rPr lang="ko-KR" altLang="en-US" smtClean="0"/>
              <a:pPr/>
              <a:t>‹#›</a:t>
            </a:fld>
            <a:endParaRPr lang="ko-KR" altLang="en-US"/>
          </a:p>
        </p:txBody>
      </p:sp>
      <p:sp>
        <p:nvSpPr>
          <p:cNvPr id="6" name="Dikdörtgen 5">
            <a:extLst>
              <a:ext uri="{FF2B5EF4-FFF2-40B4-BE49-F238E27FC236}">
                <a16:creationId xmlns:a16="http://schemas.microsoft.com/office/drawing/2014/main" id="{06EB862C-96AF-4F50-CA06-EC88592A85B7}"/>
              </a:ext>
            </a:extLst>
          </p:cNvPr>
          <p:cNvSpPr/>
          <p:nvPr userDrawn="1"/>
        </p:nvSpPr>
        <p:spPr>
          <a:xfrm>
            <a:off x="4716016" y="5157192"/>
            <a:ext cx="4320480" cy="17008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구역 머리글">
    <p:bg>
      <p:bgPr>
        <a:solidFill>
          <a:schemeClr val="bg1"/>
        </a:solidFill>
        <a:effectLst/>
      </p:bgPr>
    </p:bg>
    <p:spTree>
      <p:nvGrpSpPr>
        <p:cNvPr id="1" name=""/>
        <p:cNvGrpSpPr/>
        <p:nvPr/>
      </p:nvGrpSpPr>
      <p:grpSpPr>
        <a:xfrm>
          <a:off x="0" y="0"/>
          <a:ext cx="0" cy="0"/>
          <a:chOff x="0" y="0"/>
          <a:chExt cx="0" cy="0"/>
        </a:xfrm>
      </p:grpSpPr>
      <p:pic>
        <p:nvPicPr>
          <p:cNvPr id="7"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8" name="날짜 개체 틀 1"/>
          <p:cNvSpPr>
            <a:spLocks noGrp="1"/>
          </p:cNvSpPr>
          <p:nvPr>
            <p:ph type="dt" sz="half" idx="10"/>
          </p:nvPr>
        </p:nvSpPr>
        <p:spPr>
          <a:xfrm>
            <a:off x="457200" y="6429396"/>
            <a:ext cx="2133600" cy="292079"/>
          </a:xfrm>
        </p:spPr>
        <p:txBody>
          <a:bodyPr/>
          <a:lstStyle/>
          <a:p>
            <a:fld id="{ED3D6733-6F27-4404-AB51-585418F146E5}" type="datetimeFigureOut">
              <a:rPr lang="ko-KR" altLang="en-US" smtClean="0"/>
              <a:pPr/>
              <a:t>2023-06-03</a:t>
            </a:fld>
            <a:endParaRPr lang="ko-KR" altLang="en-US"/>
          </a:p>
        </p:txBody>
      </p:sp>
      <p:sp>
        <p:nvSpPr>
          <p:cNvPr id="9" name="바닥글 개체 틀 2"/>
          <p:cNvSpPr>
            <a:spLocks noGrp="1"/>
          </p:cNvSpPr>
          <p:nvPr>
            <p:ph type="ftr" sz="quarter" idx="11"/>
          </p:nvPr>
        </p:nvSpPr>
        <p:spPr>
          <a:xfrm>
            <a:off x="3124200" y="6429396"/>
            <a:ext cx="2895600" cy="292079"/>
          </a:xfrm>
        </p:spPr>
        <p:txBody>
          <a:bodyPr/>
          <a:lstStyle/>
          <a:p>
            <a:endParaRPr lang="ko-KR" altLang="en-US"/>
          </a:p>
        </p:txBody>
      </p:sp>
      <p:sp>
        <p:nvSpPr>
          <p:cNvPr id="10" name="슬라이드 번호 개체 틀 3"/>
          <p:cNvSpPr>
            <a:spLocks noGrp="1"/>
          </p:cNvSpPr>
          <p:nvPr>
            <p:ph type="sldNum" sz="quarter" idx="12"/>
          </p:nvPr>
        </p:nvSpPr>
        <p:spPr>
          <a:xfrm>
            <a:off x="6553200" y="6429396"/>
            <a:ext cx="2133600" cy="292079"/>
          </a:xfrm>
        </p:spPr>
        <p:txBody>
          <a:bodyPr/>
          <a:lstStyle/>
          <a:p>
            <a:fld id="{EE6BC638-39B7-4287-91A7-2A3DDA573295}" type="slidenum">
              <a:rPr lang="ko-KR" altLang="en-US" smtClean="0"/>
              <a:pPr/>
              <a:t>‹#›</a:t>
            </a:fld>
            <a:endParaRPr lang="ko-KR"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사용자 지정 레이아웃">
    <p:bg>
      <p:bgPr>
        <a:solidFill>
          <a:schemeClr val="bg1"/>
        </a:solidFill>
        <a:effectLst/>
      </p:bgPr>
    </p:bg>
    <p:spTree>
      <p:nvGrpSpPr>
        <p:cNvPr id="1" name=""/>
        <p:cNvGrpSpPr/>
        <p:nvPr/>
      </p:nvGrpSpPr>
      <p:grpSpPr>
        <a:xfrm>
          <a:off x="0" y="0"/>
          <a:ext cx="0" cy="0"/>
          <a:chOff x="0" y="0"/>
          <a:chExt cx="0" cy="0"/>
        </a:xfrm>
      </p:grpSpPr>
      <p:pic>
        <p:nvPicPr>
          <p:cNvPr id="4098"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제목 1"/>
          <p:cNvSpPr>
            <a:spLocks noGrp="1"/>
          </p:cNvSpPr>
          <p:nvPr>
            <p:ph type="title"/>
          </p:nvPr>
        </p:nvSpPr>
        <p:spPr>
          <a:xfrm>
            <a:off x="179512" y="-29264"/>
            <a:ext cx="7661196" cy="796908"/>
          </a:xfr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effectLst>
                  <a:outerShdw blurRad="63500" algn="ctr" rotWithShape="0">
                    <a:prstClr val="black">
                      <a:alpha val="13000"/>
                    </a:prstClr>
                  </a:outerShdw>
                </a:effectLst>
                <a:latin typeface="+mj-lt"/>
                <a:ea typeface="맑은 고딕" pitchFamily="50" charset="-127"/>
                <a:cs typeface="+mj-cs"/>
              </a:defRPr>
            </a:lvl1pPr>
          </a:lstStyle>
          <a:p>
            <a:r>
              <a:rPr lang="ko-KR" altLang="en-US" dirty="0"/>
              <a:t>마스터 제목 스타일 편집</a:t>
            </a:r>
          </a:p>
        </p:txBody>
      </p:sp>
      <p:sp>
        <p:nvSpPr>
          <p:cNvPr id="3" name="날짜 개체 틀 2"/>
          <p:cNvSpPr>
            <a:spLocks noGrp="1"/>
          </p:cNvSpPr>
          <p:nvPr>
            <p:ph type="dt" sz="half" idx="10"/>
          </p:nvPr>
        </p:nvSpPr>
        <p:spPr/>
        <p:txBody>
          <a:bodyPr/>
          <a:lstStyle>
            <a:lvl1pPr>
              <a:defRPr>
                <a:latin typeface="+mj-lt"/>
              </a:defRPr>
            </a:lvl1pPr>
          </a:lstStyle>
          <a:p>
            <a:fld id="{ED3D6733-6F27-4404-AB51-585418F146E5}" type="datetimeFigureOut">
              <a:rPr lang="ko-KR" altLang="en-US" smtClean="0"/>
              <a:pPr/>
              <a:t>2023-06-03</a:t>
            </a:fld>
            <a:endParaRPr lang="ko-KR" altLang="en-US"/>
          </a:p>
        </p:txBody>
      </p:sp>
      <p:sp>
        <p:nvSpPr>
          <p:cNvPr id="4" name="바닥글 개체 틀 3"/>
          <p:cNvSpPr>
            <a:spLocks noGrp="1"/>
          </p:cNvSpPr>
          <p:nvPr>
            <p:ph type="ftr" sz="quarter" idx="11"/>
          </p:nvPr>
        </p:nvSpPr>
        <p:spPr/>
        <p:txBody>
          <a:bodyPr/>
          <a:lstStyle>
            <a:lvl1pPr>
              <a:defRPr>
                <a:latin typeface="+mj-lt"/>
              </a:defRPr>
            </a:lvl1pPr>
          </a:lstStyle>
          <a:p>
            <a:endParaRPr lang="ko-KR" altLang="en-US"/>
          </a:p>
        </p:txBody>
      </p:sp>
      <p:sp>
        <p:nvSpPr>
          <p:cNvPr id="5" name="슬라이드 번호 개체 틀 4"/>
          <p:cNvSpPr>
            <a:spLocks noGrp="1"/>
          </p:cNvSpPr>
          <p:nvPr>
            <p:ph type="sldNum" sz="quarter" idx="12"/>
          </p:nvPr>
        </p:nvSpPr>
        <p:spPr/>
        <p:txBody>
          <a:bodyPr/>
          <a:lstStyle>
            <a:lvl1pPr>
              <a:defRPr>
                <a:latin typeface="+mj-lt"/>
              </a:defRPr>
            </a:lvl1pPr>
          </a:lstStyle>
          <a:p>
            <a:fld id="{EE6BC638-39B7-4287-91A7-2A3DDA573295}" type="slidenum">
              <a:rPr lang="ko-KR" altLang="en-US" smtClean="0"/>
              <a:pPr/>
              <a:t>‹#›</a:t>
            </a:fld>
            <a:endParaRPr lang="ko-KR" altLang="en-US"/>
          </a:p>
        </p:txBody>
      </p:sp>
      <p:sp>
        <p:nvSpPr>
          <p:cNvPr id="6" name="내용 개체 틀 2"/>
          <p:cNvSpPr>
            <a:spLocks noGrp="1"/>
          </p:cNvSpPr>
          <p:nvPr>
            <p:ph idx="1"/>
          </p:nvPr>
        </p:nvSpPr>
        <p:spPr>
          <a:xfrm>
            <a:off x="395536" y="1484784"/>
            <a:ext cx="8402525" cy="4881686"/>
          </a:xfrm>
        </p:spPr>
        <p:txBody>
          <a:bodyPr>
            <a:normAutofit/>
          </a:bodyPr>
          <a:lstStyle>
            <a:lvl1pPr algn="l">
              <a:buNone/>
              <a:defRPr sz="1600" i="1" baseline="0">
                <a:solidFill>
                  <a:schemeClr val="tx1">
                    <a:lumMod val="65000"/>
                    <a:lumOff val="35000"/>
                  </a:schemeClr>
                </a:solidFill>
                <a:latin typeface="+mj-lt"/>
                <a:ea typeface="맑은 고딕" pitchFamily="50" charset="-127"/>
              </a:defRPr>
            </a:lvl1pPr>
            <a:lvl2pPr algn="l">
              <a:buNone/>
              <a:defRPr sz="1600" i="1" baseline="0">
                <a:solidFill>
                  <a:schemeClr val="tx1">
                    <a:lumMod val="65000"/>
                    <a:lumOff val="35000"/>
                  </a:schemeClr>
                </a:solidFill>
                <a:latin typeface="+mj-lt"/>
                <a:ea typeface="맑은 고딕" pitchFamily="50" charset="-127"/>
              </a:defRPr>
            </a:lvl2pPr>
            <a:lvl3pPr algn="l">
              <a:buNone/>
              <a:defRPr sz="1600" i="1" baseline="0">
                <a:solidFill>
                  <a:schemeClr val="tx1">
                    <a:lumMod val="65000"/>
                    <a:lumOff val="35000"/>
                  </a:schemeClr>
                </a:solidFill>
                <a:latin typeface="+mj-lt"/>
                <a:ea typeface="맑은 고딕" pitchFamily="50" charset="-127"/>
              </a:defRPr>
            </a:lvl3pPr>
            <a:lvl4pPr algn="l">
              <a:buNone/>
              <a:defRPr sz="1600" i="1" baseline="0">
                <a:solidFill>
                  <a:schemeClr val="tx1">
                    <a:lumMod val="65000"/>
                    <a:lumOff val="35000"/>
                  </a:schemeClr>
                </a:solidFill>
                <a:latin typeface="+mj-lt"/>
                <a:ea typeface="맑은 고딕" pitchFamily="50" charset="-127"/>
              </a:defRPr>
            </a:lvl4pPr>
            <a:lvl5pPr algn="l">
              <a:buNone/>
              <a:defRPr sz="1600" i="1" baseline="0">
                <a:solidFill>
                  <a:schemeClr val="tx1">
                    <a:lumMod val="65000"/>
                    <a:lumOff val="35000"/>
                  </a:schemeClr>
                </a:solidFill>
                <a:latin typeface="+mj-lt"/>
                <a:ea typeface="맑은 고딕" pitchFamily="50" charset="-127"/>
              </a:defRPr>
            </a:lvl5p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제목 및 내용">
    <p:bg>
      <p:bgPr>
        <a:solidFill>
          <a:schemeClr val="bg1"/>
        </a:solidFill>
        <a:effectLst/>
      </p:bgPr>
    </p:bg>
    <p:spTree>
      <p:nvGrpSpPr>
        <p:cNvPr id="1" name=""/>
        <p:cNvGrpSpPr/>
        <p:nvPr/>
      </p:nvGrpSpPr>
      <p:grpSpPr>
        <a:xfrm>
          <a:off x="0" y="0"/>
          <a:ext cx="0" cy="0"/>
          <a:chOff x="0" y="0"/>
          <a:chExt cx="0" cy="0"/>
        </a:xfrm>
      </p:grpSpPr>
      <p:pic>
        <p:nvPicPr>
          <p:cNvPr id="5122"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날짜 개체 틀 3"/>
          <p:cNvSpPr>
            <a:spLocks noGrp="1"/>
          </p:cNvSpPr>
          <p:nvPr>
            <p:ph type="dt" sz="half" idx="10"/>
          </p:nvPr>
        </p:nvSpPr>
        <p:spPr>
          <a:xfrm>
            <a:off x="457200" y="6500834"/>
            <a:ext cx="2133600" cy="220641"/>
          </a:xfrm>
        </p:spPr>
        <p:txBody>
          <a:bodyPr/>
          <a:lstStyle>
            <a:lvl1pPr>
              <a:defRPr>
                <a:latin typeface="+mj-lt"/>
              </a:defRPr>
            </a:lvl1pPr>
          </a:lstStyle>
          <a:p>
            <a:fld id="{ED3D6733-6F27-4404-AB51-585418F146E5}" type="datetimeFigureOut">
              <a:rPr lang="ko-KR" altLang="en-US" smtClean="0"/>
              <a:pPr/>
              <a:t>2023-06-03</a:t>
            </a:fld>
            <a:endParaRPr lang="ko-KR" altLang="en-US"/>
          </a:p>
        </p:txBody>
      </p:sp>
      <p:sp>
        <p:nvSpPr>
          <p:cNvPr id="5" name="바닥글 개체 틀 4"/>
          <p:cNvSpPr>
            <a:spLocks noGrp="1"/>
          </p:cNvSpPr>
          <p:nvPr>
            <p:ph type="ftr" sz="quarter" idx="11"/>
          </p:nvPr>
        </p:nvSpPr>
        <p:spPr>
          <a:xfrm>
            <a:off x="3124200" y="6500834"/>
            <a:ext cx="2895600" cy="220641"/>
          </a:xfrm>
        </p:spPr>
        <p:txBody>
          <a:bodyPr/>
          <a:lstStyle>
            <a:lvl1pPr>
              <a:defRPr>
                <a:latin typeface="+mj-lt"/>
              </a:defRPr>
            </a:lvl1pPr>
          </a:lstStyle>
          <a:p>
            <a:endParaRPr lang="ko-KR" altLang="en-US"/>
          </a:p>
        </p:txBody>
      </p:sp>
      <p:sp>
        <p:nvSpPr>
          <p:cNvPr id="6" name="슬라이드 번호 개체 틀 5"/>
          <p:cNvSpPr>
            <a:spLocks noGrp="1"/>
          </p:cNvSpPr>
          <p:nvPr>
            <p:ph type="sldNum" sz="quarter" idx="12"/>
          </p:nvPr>
        </p:nvSpPr>
        <p:spPr>
          <a:xfrm>
            <a:off x="6553200" y="6500834"/>
            <a:ext cx="2133600" cy="220641"/>
          </a:xfrm>
        </p:spPr>
        <p:txBody>
          <a:bodyPr/>
          <a:lstStyle>
            <a:lvl1pPr>
              <a:defRPr>
                <a:latin typeface="+mj-lt"/>
              </a:defRPr>
            </a:lvl1pPr>
          </a:lstStyle>
          <a:p>
            <a:fld id="{EE6BC638-39B7-4287-91A7-2A3DDA573295}" type="slidenum">
              <a:rPr lang="ko-KR" altLang="en-US" smtClean="0"/>
              <a:pPr/>
              <a:t>‹#›</a:t>
            </a:fld>
            <a:endParaRPr lang="ko-KR" altLang="en-US"/>
          </a:p>
        </p:txBody>
      </p:sp>
      <p:sp>
        <p:nvSpPr>
          <p:cNvPr id="11" name="내용 개체 틀 2"/>
          <p:cNvSpPr>
            <a:spLocks noGrp="1"/>
          </p:cNvSpPr>
          <p:nvPr>
            <p:ph idx="1"/>
          </p:nvPr>
        </p:nvSpPr>
        <p:spPr>
          <a:xfrm>
            <a:off x="395536" y="1484784"/>
            <a:ext cx="8402525" cy="4881686"/>
          </a:xfrm>
        </p:spPr>
        <p:txBody>
          <a:bodyPr>
            <a:normAutofit/>
          </a:bodyPr>
          <a:lstStyle>
            <a:lvl1pPr algn="l">
              <a:buNone/>
              <a:defRPr sz="1600" i="1" baseline="0">
                <a:solidFill>
                  <a:schemeClr val="tx1">
                    <a:lumMod val="65000"/>
                    <a:lumOff val="35000"/>
                  </a:schemeClr>
                </a:solidFill>
                <a:latin typeface="+mj-lt"/>
                <a:ea typeface="맑은 고딕" pitchFamily="50" charset="-127"/>
              </a:defRPr>
            </a:lvl1pPr>
            <a:lvl2pPr algn="l">
              <a:buNone/>
              <a:defRPr sz="1600" i="1" baseline="0">
                <a:solidFill>
                  <a:schemeClr val="tx1">
                    <a:lumMod val="65000"/>
                    <a:lumOff val="35000"/>
                  </a:schemeClr>
                </a:solidFill>
                <a:latin typeface="+mj-lt"/>
                <a:ea typeface="맑은 고딕" pitchFamily="50" charset="-127"/>
              </a:defRPr>
            </a:lvl2pPr>
            <a:lvl3pPr algn="l">
              <a:buNone/>
              <a:defRPr sz="1600" i="1" baseline="0">
                <a:solidFill>
                  <a:schemeClr val="tx1">
                    <a:lumMod val="65000"/>
                    <a:lumOff val="35000"/>
                  </a:schemeClr>
                </a:solidFill>
                <a:latin typeface="+mj-lt"/>
                <a:ea typeface="맑은 고딕" pitchFamily="50" charset="-127"/>
              </a:defRPr>
            </a:lvl3pPr>
            <a:lvl4pPr algn="l">
              <a:buNone/>
              <a:defRPr sz="1600" i="1" baseline="0">
                <a:solidFill>
                  <a:schemeClr val="tx1">
                    <a:lumMod val="65000"/>
                    <a:lumOff val="35000"/>
                  </a:schemeClr>
                </a:solidFill>
                <a:latin typeface="+mj-lt"/>
                <a:ea typeface="맑은 고딕" pitchFamily="50" charset="-127"/>
              </a:defRPr>
            </a:lvl4pPr>
            <a:lvl5pPr algn="l">
              <a:buNone/>
              <a:defRPr sz="1600" i="1" baseline="0">
                <a:solidFill>
                  <a:schemeClr val="tx1">
                    <a:lumMod val="65000"/>
                    <a:lumOff val="35000"/>
                  </a:schemeClr>
                </a:solidFill>
                <a:latin typeface="+mj-lt"/>
                <a:ea typeface="맑은 고딕" pitchFamily="50" charset="-127"/>
              </a:defRPr>
            </a:lvl5p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8" name="제목 1"/>
          <p:cNvSpPr>
            <a:spLocks noGrp="1"/>
          </p:cNvSpPr>
          <p:nvPr>
            <p:ph type="title"/>
          </p:nvPr>
        </p:nvSpPr>
        <p:spPr>
          <a:xfrm>
            <a:off x="179512" y="-29264"/>
            <a:ext cx="7661196" cy="796908"/>
          </a:xfr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effectLst>
                  <a:outerShdw blurRad="63500" algn="ctr" rotWithShape="0">
                    <a:prstClr val="black">
                      <a:alpha val="13000"/>
                    </a:prstClr>
                  </a:outerShdw>
                </a:effectLst>
                <a:latin typeface="+mj-lt"/>
                <a:ea typeface="맑은 고딕" pitchFamily="50" charset="-127"/>
                <a:cs typeface="+mj-cs"/>
              </a:defRPr>
            </a:lvl1pPr>
          </a:lstStyle>
          <a:p>
            <a:r>
              <a:rPr lang="ko-KR" altLang="en-US" dirty="0"/>
              <a:t>마스터 제목 스타일 편집</a:t>
            </a:r>
          </a:p>
        </p:txBody>
      </p:sp>
      <p:sp>
        <p:nvSpPr>
          <p:cNvPr id="2" name="Metin kutusu 1">
            <a:extLst>
              <a:ext uri="{FF2B5EF4-FFF2-40B4-BE49-F238E27FC236}">
                <a16:creationId xmlns:a16="http://schemas.microsoft.com/office/drawing/2014/main" id="{809133F2-8B57-A01C-1F87-96A5D5733FA6}"/>
              </a:ext>
            </a:extLst>
          </p:cNvPr>
          <p:cNvSpPr txBox="1"/>
          <p:nvPr userDrawn="1"/>
        </p:nvSpPr>
        <p:spPr>
          <a:xfrm rot="16200000">
            <a:off x="8247656" y="5977005"/>
            <a:ext cx="1487908" cy="276999"/>
          </a:xfrm>
          <a:prstGeom prst="rect">
            <a:avLst/>
          </a:prstGeom>
          <a:noFill/>
        </p:spPr>
        <p:txBody>
          <a:bodyPr wrap="non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a:rPr lang="tr-TR" sz="1200">
                <a:solidFill>
                  <a:schemeClr val="tx1">
                    <a:lumMod val="50000"/>
                    <a:lumOff val="50000"/>
                  </a:schemeClr>
                </a:solidFill>
                <a:latin typeface="Lucida Handwriting" panose="03010101010101010101" pitchFamily="66" charset="0"/>
              </a:rPr>
              <a:t>Hocaoğlu, M. F.</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사용자 지정 레이아웃">
    <p:bg>
      <p:bgPr>
        <a:solidFill>
          <a:schemeClr val="bg1"/>
        </a:solidFill>
        <a:effectLst/>
      </p:bgPr>
    </p:bg>
    <p:spTree>
      <p:nvGrpSpPr>
        <p:cNvPr id="1" name=""/>
        <p:cNvGrpSpPr/>
        <p:nvPr/>
      </p:nvGrpSpPr>
      <p:grpSpPr>
        <a:xfrm>
          <a:off x="0" y="0"/>
          <a:ext cx="0" cy="0"/>
          <a:chOff x="0" y="0"/>
          <a:chExt cx="0" cy="0"/>
        </a:xfrm>
      </p:grpSpPr>
      <p:pic>
        <p:nvPicPr>
          <p:cNvPr id="6146"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날짜 개체 틀 2"/>
          <p:cNvSpPr>
            <a:spLocks noGrp="1"/>
          </p:cNvSpPr>
          <p:nvPr>
            <p:ph type="dt" sz="half" idx="10"/>
          </p:nvPr>
        </p:nvSpPr>
        <p:spPr/>
        <p:txBody>
          <a:bodyPr/>
          <a:lstStyle>
            <a:lvl1pPr>
              <a:defRPr>
                <a:latin typeface="+mj-lt"/>
              </a:defRPr>
            </a:lvl1pPr>
          </a:lstStyle>
          <a:p>
            <a:fld id="{ED3D6733-6F27-4404-AB51-585418F146E5}" type="datetimeFigureOut">
              <a:rPr lang="ko-KR" altLang="en-US" smtClean="0"/>
              <a:pPr/>
              <a:t>2023-06-03</a:t>
            </a:fld>
            <a:endParaRPr lang="ko-KR" altLang="en-US"/>
          </a:p>
        </p:txBody>
      </p:sp>
      <p:sp>
        <p:nvSpPr>
          <p:cNvPr id="4" name="바닥글 개체 틀 3"/>
          <p:cNvSpPr>
            <a:spLocks noGrp="1"/>
          </p:cNvSpPr>
          <p:nvPr>
            <p:ph type="ftr" sz="quarter" idx="11"/>
          </p:nvPr>
        </p:nvSpPr>
        <p:spPr/>
        <p:txBody>
          <a:bodyPr/>
          <a:lstStyle>
            <a:lvl1pPr>
              <a:defRPr>
                <a:latin typeface="+mj-lt"/>
              </a:defRPr>
            </a:lvl1pPr>
          </a:lstStyle>
          <a:p>
            <a:endParaRPr lang="ko-KR" altLang="en-US"/>
          </a:p>
        </p:txBody>
      </p:sp>
      <p:sp>
        <p:nvSpPr>
          <p:cNvPr id="5" name="슬라이드 번호 개체 틀 4"/>
          <p:cNvSpPr>
            <a:spLocks noGrp="1"/>
          </p:cNvSpPr>
          <p:nvPr>
            <p:ph type="sldNum" sz="quarter" idx="12"/>
          </p:nvPr>
        </p:nvSpPr>
        <p:spPr/>
        <p:txBody>
          <a:bodyPr/>
          <a:lstStyle>
            <a:lvl1pPr>
              <a:defRPr>
                <a:latin typeface="+mj-lt"/>
              </a:defRPr>
            </a:lvl1pPr>
          </a:lstStyle>
          <a:p>
            <a:fld id="{EE6BC638-39B7-4287-91A7-2A3DDA573295}" type="slidenum">
              <a:rPr lang="ko-KR" altLang="en-US" smtClean="0"/>
              <a:pPr/>
              <a:t>‹#›</a:t>
            </a:fld>
            <a:endParaRPr lang="ko-KR" altLang="en-US"/>
          </a:p>
        </p:txBody>
      </p:sp>
      <p:sp>
        <p:nvSpPr>
          <p:cNvPr id="6" name="제목 1"/>
          <p:cNvSpPr>
            <a:spLocks noGrp="1"/>
          </p:cNvSpPr>
          <p:nvPr>
            <p:ph type="ctrTitle"/>
          </p:nvPr>
        </p:nvSpPr>
        <p:spPr>
          <a:xfrm>
            <a:off x="174340" y="2420888"/>
            <a:ext cx="8795320" cy="1347567"/>
          </a:xfrm>
          <a:noFill/>
          <a:ln w="9525">
            <a:noFill/>
            <a:miter lim="800000"/>
            <a:headEnd/>
            <a:tailEnd/>
          </a:ln>
        </p:spPr>
        <p:txBody>
          <a:bodyPr vert="horz" wrap="square" lIns="91440" tIns="45720" rIns="91440" bIns="45720" numCol="1" rtlCol="0" anchor="t" anchorCtr="0" compatLnSpc="1">
            <a:prstTxWarp prst="textNoShape">
              <a:avLst/>
            </a:prstTxWarp>
            <a:noAutofit/>
          </a:bodyPr>
          <a:lstStyle>
            <a:lvl1pPr marL="0" indent="0" algn="ctr" defTabSz="914400" rtl="0" eaLnBrk="1" fontAlgn="base" latinLnBrk="1" hangingPunct="1">
              <a:lnSpc>
                <a:spcPct val="100000"/>
              </a:lnSpc>
              <a:spcBef>
                <a:spcPct val="0"/>
              </a:spcBef>
              <a:spcAft>
                <a:spcPct val="0"/>
              </a:spcAft>
              <a:buClr>
                <a:schemeClr val="hlink"/>
              </a:buClr>
              <a:buFont typeface="굴림체" pitchFamily="49" charset="-127"/>
              <a:buNone/>
              <a:defRPr lang="ko-KR" altLang="en-US" sz="7000" kern="1200" baseline="0" dirty="0">
                <a:solidFill>
                  <a:schemeClr val="bg1">
                    <a:lumMod val="50000"/>
                  </a:schemeClr>
                </a:solidFill>
                <a:effectLst/>
                <a:latin typeface="+mj-lt"/>
                <a:ea typeface="맑은 고딕" pitchFamily="50" charset="-127"/>
                <a:cs typeface="+mj-cs"/>
              </a:defRPr>
            </a:lvl1pPr>
          </a:lstStyle>
          <a:p>
            <a:endParaRPr lang="en-US" altLang="ko-KR"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19026"/>
            <a:ext cx="8229600" cy="796908"/>
          </a:xfrm>
          <a:prstGeom prst="rect">
            <a:avLst/>
          </a:prstGeom>
        </p:spPr>
        <p:txBody>
          <a:bodyPr vert="horz" lIns="91440" tIns="45720" rIns="91440" bIns="45720" rtlCol="0" anchor="ctr">
            <a:normAutofit/>
          </a:bodyPr>
          <a:lstStyle/>
          <a:p>
            <a:r>
              <a:rPr lang="ko-KR" altLang="en-US" dirty="0"/>
              <a:t>마스터 제목 스타일 편집</a:t>
            </a:r>
          </a:p>
        </p:txBody>
      </p:sp>
      <p:sp>
        <p:nvSpPr>
          <p:cNvPr id="3" name="텍스트 개체 틀 2"/>
          <p:cNvSpPr>
            <a:spLocks noGrp="1"/>
          </p:cNvSpPr>
          <p:nvPr>
            <p:ph type="body" idx="1"/>
          </p:nvPr>
        </p:nvSpPr>
        <p:spPr>
          <a:xfrm>
            <a:off x="457200" y="1062021"/>
            <a:ext cx="8229600" cy="5286412"/>
          </a:xfrm>
          <a:prstGeom prst="rect">
            <a:avLst/>
          </a:prstGeom>
        </p:spPr>
        <p:txBody>
          <a:bodyPr vert="horz" lIns="91440" tIns="45720" rIns="91440" bIns="45720" rtlCol="0">
            <a:normAutofit/>
          </a:body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4" name="날짜 개체 틀 3"/>
          <p:cNvSpPr>
            <a:spLocks noGrp="1"/>
          </p:cNvSpPr>
          <p:nvPr>
            <p:ph type="dt" sz="half" idx="2"/>
          </p:nvPr>
        </p:nvSpPr>
        <p:spPr>
          <a:xfrm>
            <a:off x="457200" y="6429396"/>
            <a:ext cx="2133600" cy="292079"/>
          </a:xfrm>
          <a:prstGeom prst="rect">
            <a:avLst/>
          </a:prstGeom>
        </p:spPr>
        <p:txBody>
          <a:bodyPr vert="horz" lIns="91440" tIns="45720" rIns="91440" bIns="45720" rtlCol="0" anchor="ctr"/>
          <a:lstStyle>
            <a:lvl1pPr algn="l">
              <a:defRPr sz="1200">
                <a:solidFill>
                  <a:schemeClr val="tx1">
                    <a:tint val="75000"/>
                  </a:schemeClr>
                </a:solidFill>
              </a:defRPr>
            </a:lvl1pPr>
          </a:lstStyle>
          <a:p>
            <a:fld id="{ED3D6733-6F27-4404-AB51-585418F146E5}" type="datetimeFigureOut">
              <a:rPr lang="ko-KR" altLang="en-US" smtClean="0"/>
              <a:pPr/>
              <a:t>2023-06-03</a:t>
            </a:fld>
            <a:endParaRPr lang="ko-KR" altLang="en-US"/>
          </a:p>
        </p:txBody>
      </p:sp>
      <p:sp>
        <p:nvSpPr>
          <p:cNvPr id="5" name="바닥글 개체 틀 4"/>
          <p:cNvSpPr>
            <a:spLocks noGrp="1"/>
          </p:cNvSpPr>
          <p:nvPr>
            <p:ph type="ftr" sz="quarter" idx="3"/>
          </p:nvPr>
        </p:nvSpPr>
        <p:spPr>
          <a:xfrm>
            <a:off x="3124200" y="6429396"/>
            <a:ext cx="2895600" cy="292079"/>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6553200" y="6429396"/>
            <a:ext cx="2133600" cy="292079"/>
          </a:xfrm>
          <a:prstGeom prst="rect">
            <a:avLst/>
          </a:prstGeom>
        </p:spPr>
        <p:txBody>
          <a:bodyPr vert="horz" lIns="91440" tIns="45720" rIns="91440" bIns="45720" rtlCol="0" anchor="ctr"/>
          <a:lstStyle>
            <a:lvl1pPr algn="r">
              <a:defRPr sz="1200">
                <a:solidFill>
                  <a:schemeClr val="tx1">
                    <a:tint val="75000"/>
                  </a:schemeClr>
                </a:solidFill>
              </a:defRPr>
            </a:lvl1pPr>
          </a:lstStyle>
          <a:p>
            <a:fld id="{EE6BC638-39B7-4287-91A7-2A3DDA573295}" type="slidenum">
              <a:rPr lang="ko-KR" altLang="en-US" smtClean="0"/>
              <a:pPr/>
              <a:t>‹#›</a:t>
            </a:fld>
            <a:endParaRPr lang="ko-KR" altLang="en-US"/>
          </a:p>
        </p:txBody>
      </p:sp>
    </p:spTree>
  </p:cSld>
  <p:clrMap bg1="lt1" tx1="dk1" bg2="lt2" tx2="dk2" accent1="accent1" accent2="accent2" accent3="accent3" accent4="accent4" accent5="accent5" accent6="accent6" hlink="hlink" folHlink="folHlink"/>
  <p:sldLayoutIdLst>
    <p:sldLayoutId id="2147483649" r:id="rId1"/>
    <p:sldLayoutId id="2147483655" r:id="rId2"/>
    <p:sldLayoutId id="2147483651" r:id="rId3"/>
    <p:sldLayoutId id="2147483656" r:id="rId4"/>
    <p:sldLayoutId id="2147483650" r:id="rId5"/>
    <p:sldLayoutId id="2147483657" r:id="rId6"/>
  </p:sldLayoutIdLst>
  <p:txStyles>
    <p:titleStyle>
      <a:lvl1pPr algn="l" defTabSz="914400" rtl="0" eaLnBrk="1" latinLnBrk="1" hangingPunct="1">
        <a:spcBef>
          <a:spcPct val="0"/>
        </a:spcBef>
        <a:buNone/>
        <a:defRPr lang="ko-KR" altLang="en-US" sz="3500" kern="1200">
          <a:solidFill>
            <a:sysClr val="windowText" lastClr="000000"/>
          </a:solidFill>
          <a:latin typeface="맑은 고딕" pitchFamily="50" charset="-127"/>
          <a:ea typeface="맑은 고딕" pitchFamily="50" charset="-127"/>
          <a:cs typeface="+mj-cs"/>
        </a:defRPr>
      </a:lvl1pPr>
    </p:titleStyle>
    <p:bodyStyle>
      <a:lvl1pPr marL="342900" indent="-342900" algn="l" defTabSz="914400" rtl="0" eaLnBrk="1" latinLnBrk="1" hangingPunct="1">
        <a:spcBef>
          <a:spcPct val="20000"/>
        </a:spcBef>
        <a:buFont typeface="Arial" pitchFamily="34" charset="0"/>
        <a:buChar char="•"/>
        <a:defRPr lang="ko-KR" altLang="en-US" sz="2500" kern="1200" smtClean="0">
          <a:solidFill>
            <a:schemeClr val="tx1"/>
          </a:solidFill>
          <a:latin typeface="맑은 고딕" pitchFamily="50" charset="-127"/>
          <a:ea typeface="맑은 고딕" pitchFamily="50" charset="-127"/>
          <a:cs typeface="+mn-cs"/>
        </a:defRPr>
      </a:lvl1pPr>
      <a:lvl2pPr marL="742950" indent="-285750" algn="l" defTabSz="914400" rtl="0" eaLnBrk="1" latinLnBrk="1" hangingPunct="1">
        <a:spcBef>
          <a:spcPct val="20000"/>
        </a:spcBef>
        <a:buFont typeface="Arial" pitchFamily="34" charset="0"/>
        <a:buChar char="–"/>
        <a:defRPr lang="ko-KR" altLang="en-US" sz="1800" kern="1200" smtClean="0">
          <a:solidFill>
            <a:schemeClr val="tx1"/>
          </a:solidFill>
          <a:latin typeface="맑은 고딕" pitchFamily="50" charset="-127"/>
          <a:ea typeface="맑은 고딕" pitchFamily="50" charset="-127"/>
          <a:cs typeface="+mn-cs"/>
        </a:defRPr>
      </a:lvl2pPr>
      <a:lvl3pPr marL="1143000" indent="-228600" algn="l" defTabSz="914400" rtl="0" eaLnBrk="1" latinLnBrk="1" hangingPunct="1">
        <a:spcBef>
          <a:spcPct val="20000"/>
        </a:spcBef>
        <a:buFont typeface="Arial" pitchFamily="34" charset="0"/>
        <a:buChar char="•"/>
        <a:defRPr lang="ko-KR" altLang="en-US" sz="1800" kern="1200" smtClean="0">
          <a:solidFill>
            <a:schemeClr val="tx1"/>
          </a:solidFill>
          <a:latin typeface="맑은 고딕" pitchFamily="50" charset="-127"/>
          <a:ea typeface="맑은 고딕" pitchFamily="50" charset="-127"/>
          <a:cs typeface="+mn-cs"/>
        </a:defRPr>
      </a:lvl3pPr>
      <a:lvl4pPr marL="1600200" indent="-228600" algn="l" defTabSz="914400" rtl="0" eaLnBrk="1" latinLnBrk="1" hangingPunct="1">
        <a:spcBef>
          <a:spcPct val="20000"/>
        </a:spcBef>
        <a:buFont typeface="Arial" pitchFamily="34" charset="0"/>
        <a:buChar char="–"/>
        <a:defRPr lang="ko-KR" altLang="en-US" sz="1800" kern="1200" smtClean="0">
          <a:solidFill>
            <a:schemeClr val="tx1"/>
          </a:solidFill>
          <a:latin typeface="맑은 고딕" pitchFamily="50" charset="-127"/>
          <a:ea typeface="맑은 고딕" pitchFamily="50" charset="-127"/>
          <a:cs typeface="+mn-cs"/>
        </a:defRPr>
      </a:lvl4pPr>
      <a:lvl5pPr marL="2057400" indent="-228600" algn="l" defTabSz="914400" rtl="0" eaLnBrk="1" latinLnBrk="1" hangingPunct="1">
        <a:spcBef>
          <a:spcPct val="20000"/>
        </a:spcBef>
        <a:buFont typeface="Arial" pitchFamily="34" charset="0"/>
        <a:buChar char="»"/>
        <a:defRPr lang="ko-KR" altLang="en-US" sz="1800" kern="1200">
          <a:solidFill>
            <a:schemeClr val="tx1"/>
          </a:solidFill>
          <a:latin typeface="맑은 고딕" pitchFamily="50" charset="-127"/>
          <a:ea typeface="맑은 고딕" pitchFamily="50" charset="-127"/>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image" Target="../media/image39.png"/><Relationship Id="rId1" Type="http://schemas.openxmlformats.org/officeDocument/2006/relationships/slideLayout" Target="../slideLayouts/slideLayout5.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11.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image" Target="../media/image45.png"/><Relationship Id="rId1" Type="http://schemas.openxmlformats.org/officeDocument/2006/relationships/slideLayout" Target="../slideLayouts/slideLayout5.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5.xml"/><Relationship Id="rId4" Type="http://schemas.openxmlformats.org/officeDocument/2006/relationships/image" Target="../media/image5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8" Type="http://schemas.openxmlformats.org/officeDocument/2006/relationships/image" Target="../media/image61.png"/><Relationship Id="rId13" Type="http://schemas.openxmlformats.org/officeDocument/2006/relationships/image" Target="../media/image66.png"/><Relationship Id="rId3" Type="http://schemas.openxmlformats.org/officeDocument/2006/relationships/image" Target="../media/image56.png"/><Relationship Id="rId7" Type="http://schemas.openxmlformats.org/officeDocument/2006/relationships/image" Target="../media/image60.png"/><Relationship Id="rId12" Type="http://schemas.openxmlformats.org/officeDocument/2006/relationships/image" Target="../media/image65.png"/><Relationship Id="rId2" Type="http://schemas.openxmlformats.org/officeDocument/2006/relationships/image" Target="../media/image55.png"/><Relationship Id="rId1" Type="http://schemas.openxmlformats.org/officeDocument/2006/relationships/slideLayout" Target="../slideLayouts/slideLayout5.xml"/><Relationship Id="rId6" Type="http://schemas.openxmlformats.org/officeDocument/2006/relationships/image" Target="../media/image59.png"/><Relationship Id="rId11" Type="http://schemas.openxmlformats.org/officeDocument/2006/relationships/image" Target="../media/image64.png"/><Relationship Id="rId5" Type="http://schemas.openxmlformats.org/officeDocument/2006/relationships/image" Target="../media/image58.png"/><Relationship Id="rId15" Type="http://schemas.openxmlformats.org/officeDocument/2006/relationships/image" Target="../media/image68.png"/><Relationship Id="rId10" Type="http://schemas.openxmlformats.org/officeDocument/2006/relationships/image" Target="../media/image63.png"/><Relationship Id="rId4" Type="http://schemas.openxmlformats.org/officeDocument/2006/relationships/image" Target="../media/image57.png"/><Relationship Id="rId9" Type="http://schemas.openxmlformats.org/officeDocument/2006/relationships/image" Target="../media/image62.png"/><Relationship Id="rId14" Type="http://schemas.openxmlformats.org/officeDocument/2006/relationships/image" Target="../media/image67.png"/></Relationships>
</file>

<file path=ppt/slides/_rels/slide16.xml.rels><?xml version="1.0" encoding="UTF-8" standalone="yes"?>
<Relationships xmlns="http://schemas.openxmlformats.org/package/2006/relationships"><Relationship Id="rId3" Type="http://schemas.openxmlformats.org/officeDocument/2006/relationships/image" Target="../media/image70.png"/><Relationship Id="rId7" Type="http://schemas.openxmlformats.org/officeDocument/2006/relationships/image" Target="../media/image74.png"/><Relationship Id="rId2" Type="http://schemas.openxmlformats.org/officeDocument/2006/relationships/image" Target="../media/image69.png"/><Relationship Id="rId1" Type="http://schemas.openxmlformats.org/officeDocument/2006/relationships/slideLayout" Target="../slideLayouts/slideLayout5.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17.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5.xml"/><Relationship Id="rId4" Type="http://schemas.openxmlformats.org/officeDocument/2006/relationships/image" Target="../media/image78.png"/></Relationships>
</file>

<file path=ppt/slides/_rels/slide1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5.pn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91.png"/><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5.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14.png"/><Relationship Id="rId3" Type="http://schemas.openxmlformats.org/officeDocument/2006/relationships/image" Target="../media/image16.png"/><Relationship Id="rId7" Type="http://schemas.openxmlformats.org/officeDocument/2006/relationships/image" Target="../media/image20.png"/><Relationship Id="rId12" Type="http://schemas.openxmlformats.org/officeDocument/2006/relationships/image" Target="../media/image25.png"/><Relationship Id="rId2" Type="http://schemas.openxmlformats.org/officeDocument/2006/relationships/image" Target="../media/image15.png"/><Relationship Id="rId1" Type="http://schemas.openxmlformats.org/officeDocument/2006/relationships/slideLayout" Target="../slideLayouts/slideLayout5.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18.png"/><Relationship Id="rId10"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22.png"/><Relationship Id="rId14" Type="http://schemas.openxmlformats.org/officeDocument/2006/relationships/image" Target="../media/image26.png"/></Relationships>
</file>

<file path=ppt/slides/_rels/slide8.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12" Type="http://schemas.openxmlformats.org/officeDocument/2006/relationships/image" Target="../media/image37.png"/><Relationship Id="rId2" Type="http://schemas.openxmlformats.org/officeDocument/2006/relationships/image" Target="../media/image27.png"/><Relationship Id="rId1" Type="http://schemas.openxmlformats.org/officeDocument/2006/relationships/slideLayout" Target="../slideLayouts/slideLayout5.xml"/><Relationship Id="rId6" Type="http://schemas.openxmlformats.org/officeDocument/2006/relationships/image" Target="../media/image31.png"/><Relationship Id="rId11" Type="http://schemas.openxmlformats.org/officeDocument/2006/relationships/image" Target="../media/image36.png"/><Relationship Id="rId5" Type="http://schemas.openxmlformats.org/officeDocument/2006/relationships/image" Target="../media/image30.png"/><Relationship Id="rId10" Type="http://schemas.openxmlformats.org/officeDocument/2006/relationships/image" Target="../media/image35.png"/><Relationship Id="rId4" Type="http://schemas.openxmlformats.org/officeDocument/2006/relationships/image" Target="../media/image29.png"/><Relationship Id="rId9" Type="http://schemas.openxmlformats.org/officeDocument/2006/relationships/image" Target="../media/image34.png"/></Relationships>
</file>

<file path=ppt/slides/_rels/slide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292080" y="4149080"/>
            <a:ext cx="2995450" cy="163673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marR="0" indent="-228600" fontAlgn="base">
              <a:lnSpc>
                <a:spcPct val="200000"/>
              </a:lnSpc>
              <a:spcBef>
                <a:spcPct val="0"/>
              </a:spcBef>
              <a:spcAft>
                <a:spcPct val="0"/>
              </a:spcAft>
              <a:buClrTx/>
              <a:buSzTx/>
              <a:buFont typeface="+mj-lt"/>
              <a:buAutoNum type="arabicPeriod"/>
              <a:tabLst/>
            </a:pPr>
            <a:r>
              <a:rPr lang="tr-TR" altLang="ko-KR" sz="1300" dirty="0">
                <a:solidFill>
                  <a:srgbClr val="5E4722"/>
                </a:solidFill>
                <a:latin typeface="+mj-lt"/>
                <a:ea typeface="맑은 고딕" pitchFamily="50" charset="-127"/>
              </a:rPr>
              <a:t>DP Matematiksel görünümü</a:t>
            </a:r>
          </a:p>
          <a:p>
            <a:pPr marR="0" indent="-228600" fontAlgn="base">
              <a:lnSpc>
                <a:spcPct val="200000"/>
              </a:lnSpc>
              <a:spcBef>
                <a:spcPct val="0"/>
              </a:spcBef>
              <a:spcAft>
                <a:spcPct val="0"/>
              </a:spcAft>
              <a:buClrTx/>
              <a:buSzTx/>
              <a:buFont typeface="+mj-lt"/>
              <a:buAutoNum type="arabicPeriod"/>
              <a:tabLst/>
            </a:pPr>
            <a:r>
              <a:rPr lang="ko-KR" altLang="ko-KR" sz="1300" dirty="0">
                <a:solidFill>
                  <a:srgbClr val="5E4722"/>
                </a:solidFill>
                <a:latin typeface="+mj-lt"/>
                <a:ea typeface="맑은 고딕" pitchFamily="50" charset="-127"/>
              </a:rPr>
              <a:t> </a:t>
            </a:r>
            <a:r>
              <a:rPr lang="tr-TR" altLang="ko-KR" sz="1300" dirty="0">
                <a:solidFill>
                  <a:srgbClr val="5E4722"/>
                </a:solidFill>
                <a:latin typeface="+mj-lt"/>
                <a:ea typeface="맑은 고딕" pitchFamily="50" charset="-127"/>
              </a:rPr>
              <a:t>Modelleme süreci</a:t>
            </a:r>
            <a:endParaRPr lang="en-US" altLang="ko-KR" sz="1300" dirty="0">
              <a:solidFill>
                <a:srgbClr val="5E4722"/>
              </a:solidFill>
              <a:latin typeface="+mj-lt"/>
              <a:ea typeface="맑은 고딕" pitchFamily="50" charset="-127"/>
            </a:endParaRPr>
          </a:p>
          <a:p>
            <a:pPr marR="0" indent="-228600" fontAlgn="base">
              <a:lnSpc>
                <a:spcPct val="200000"/>
              </a:lnSpc>
              <a:spcBef>
                <a:spcPct val="0"/>
              </a:spcBef>
              <a:spcAft>
                <a:spcPct val="0"/>
              </a:spcAft>
              <a:buClrTx/>
              <a:buSzTx/>
              <a:buFont typeface="+mj-lt"/>
              <a:buAutoNum type="arabicPeriod"/>
              <a:tabLst/>
            </a:pPr>
            <a:r>
              <a:rPr lang="en-US" altLang="ko-KR" sz="1300" dirty="0">
                <a:solidFill>
                  <a:srgbClr val="5E4722"/>
                </a:solidFill>
                <a:latin typeface="+mj-lt"/>
                <a:ea typeface="맑은 고딕" pitchFamily="50" charset="-127"/>
              </a:rPr>
              <a:t> </a:t>
            </a:r>
            <a:r>
              <a:rPr lang="tr-TR" altLang="ko-KR" sz="1300" dirty="0">
                <a:solidFill>
                  <a:srgbClr val="5E4722"/>
                </a:solidFill>
                <a:latin typeface="+mj-lt"/>
                <a:ea typeface="맑은 고딕" pitchFamily="50" charset="-127"/>
              </a:rPr>
              <a:t>Model varsayımları</a:t>
            </a:r>
          </a:p>
          <a:p>
            <a:pPr marR="0" indent="-228600" fontAlgn="base">
              <a:lnSpc>
                <a:spcPct val="200000"/>
              </a:lnSpc>
              <a:spcBef>
                <a:spcPct val="0"/>
              </a:spcBef>
              <a:spcAft>
                <a:spcPct val="0"/>
              </a:spcAft>
              <a:buClrTx/>
              <a:buSzTx/>
              <a:buFont typeface="+mj-lt"/>
              <a:buAutoNum type="arabicPeriod"/>
              <a:tabLst/>
            </a:pPr>
            <a:r>
              <a:rPr lang="tr-TR" altLang="ko-KR" sz="1300" dirty="0">
                <a:solidFill>
                  <a:srgbClr val="5E4722"/>
                </a:solidFill>
                <a:latin typeface="+mj-lt"/>
                <a:ea typeface="맑은 고딕" pitchFamily="50" charset="-127"/>
              </a:rPr>
              <a:t>Problem tipleri ve örnekleri</a:t>
            </a:r>
            <a:endParaRPr lang="ko-KR" altLang="ko-KR" sz="1300" dirty="0">
              <a:solidFill>
                <a:srgbClr val="5E4722"/>
              </a:solidFill>
              <a:latin typeface="+mj-lt"/>
              <a:ea typeface="맑은 고딕" pitchFamily="50" charset="-127"/>
            </a:endParaRPr>
          </a:p>
        </p:txBody>
      </p:sp>
      <p:grpSp>
        <p:nvGrpSpPr>
          <p:cNvPr id="2" name="그룹 1">
            <a:extLst>
              <a:ext uri="{FF2B5EF4-FFF2-40B4-BE49-F238E27FC236}">
                <a16:creationId xmlns:a16="http://schemas.microsoft.com/office/drawing/2014/main" id="{D0503BC1-B5E8-4EC2-AA4E-664180DDBE41}"/>
              </a:ext>
            </a:extLst>
          </p:cNvPr>
          <p:cNvGrpSpPr/>
          <p:nvPr/>
        </p:nvGrpSpPr>
        <p:grpSpPr>
          <a:xfrm>
            <a:off x="1126236" y="4149080"/>
            <a:ext cx="3562505" cy="797841"/>
            <a:chOff x="1890822" y="4221088"/>
            <a:chExt cx="3562505" cy="797841"/>
          </a:xfrm>
        </p:grpSpPr>
        <p:sp>
          <p:nvSpPr>
            <p:cNvPr id="6" name="직사각형 5"/>
            <p:cNvSpPr/>
            <p:nvPr/>
          </p:nvSpPr>
          <p:spPr>
            <a:xfrm rot="2700000">
              <a:off x="1890822" y="4405073"/>
              <a:ext cx="613856" cy="613856"/>
            </a:xfrm>
            <a:prstGeom prst="rect">
              <a:avLst/>
            </a:prstGeom>
            <a:solidFill>
              <a:srgbClr val="EA61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EA6131"/>
                </a:solidFill>
                <a:latin typeface="+mj-lt"/>
                <a:ea typeface="맑은 고딕" pitchFamily="50" charset="-127"/>
              </a:endParaRPr>
            </a:p>
          </p:txBody>
        </p:sp>
        <p:grpSp>
          <p:nvGrpSpPr>
            <p:cNvPr id="4" name="그룹 3"/>
            <p:cNvGrpSpPr/>
            <p:nvPr/>
          </p:nvGrpSpPr>
          <p:grpSpPr>
            <a:xfrm>
              <a:off x="1907704" y="4221088"/>
              <a:ext cx="3545623" cy="764155"/>
              <a:chOff x="2219144" y="3284144"/>
              <a:chExt cx="3545623" cy="764155"/>
            </a:xfrm>
          </p:grpSpPr>
          <p:sp>
            <p:nvSpPr>
              <p:cNvPr id="10" name="Text Box 5"/>
              <p:cNvSpPr txBox="1">
                <a:spLocks noChangeArrowheads="1"/>
              </p:cNvSpPr>
              <p:nvPr/>
            </p:nvSpPr>
            <p:spPr bwMode="auto">
              <a:xfrm>
                <a:off x="2894079" y="3284144"/>
                <a:ext cx="2870688" cy="46166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lvl="0" fontAlgn="base">
                  <a:spcBef>
                    <a:spcPct val="0"/>
                  </a:spcBef>
                  <a:spcAft>
                    <a:spcPct val="0"/>
                  </a:spcAft>
                </a:pPr>
                <a:r>
                  <a:rPr kumimoji="1" lang="tr-TR" altLang="ko-KR" sz="2400" b="1" dirty="0">
                    <a:solidFill>
                      <a:srgbClr val="EA6131"/>
                    </a:solidFill>
                    <a:latin typeface="+mj-lt"/>
                    <a:ea typeface="맑은 고딕" pitchFamily="50" charset="-127"/>
                    <a:cs typeface="굴림" pitchFamily="50" charset="-127"/>
                  </a:rPr>
                  <a:t>DP Modelleme</a:t>
                </a:r>
                <a:endParaRPr kumimoji="1" lang="en-US" altLang="ko-KR" sz="2400" b="1" dirty="0">
                  <a:solidFill>
                    <a:srgbClr val="EA6131"/>
                  </a:solidFill>
                  <a:latin typeface="+mj-lt"/>
                  <a:ea typeface="맑은 고딕" pitchFamily="50" charset="-127"/>
                  <a:cs typeface="굴림" pitchFamily="50" charset="-127"/>
                </a:endParaRPr>
              </a:p>
            </p:txBody>
          </p:sp>
          <p:sp>
            <p:nvSpPr>
              <p:cNvPr id="11" name="Text Box 4"/>
              <p:cNvSpPr txBox="1">
                <a:spLocks noChangeArrowheads="1"/>
              </p:cNvSpPr>
              <p:nvPr/>
            </p:nvSpPr>
            <p:spPr bwMode="auto">
              <a:xfrm>
                <a:off x="2219144" y="3463524"/>
                <a:ext cx="601447" cy="584775"/>
              </a:xfrm>
              <a:prstGeom prst="rect">
                <a:avLst/>
              </a:prstGeom>
              <a:noFill/>
              <a:ln w="9525">
                <a:noFill/>
                <a:miter lim="800000"/>
                <a:headEnd/>
                <a:tailEnd/>
              </a:ln>
              <a:effectLst/>
            </p:spPr>
            <p:txBody>
              <a:bodyPr vert="horz" wrap="none" lIns="91440" tIns="45720" rIns="91440" bIns="45720" numCol="1" anchor="t" anchorCtr="0" compatLnSpc="1">
                <a:prstTxWarp prst="textNoShape">
                  <a:avLst/>
                </a:prstTxWarp>
                <a:spAutoFit/>
              </a:bodyPr>
              <a:lstStyle/>
              <a:p>
                <a:pPr fontAlgn="base">
                  <a:spcBef>
                    <a:spcPct val="0"/>
                  </a:spcBef>
                  <a:spcAft>
                    <a:spcPct val="0"/>
                  </a:spcAft>
                </a:pPr>
                <a:r>
                  <a:rPr kumimoji="1" lang="en-US" altLang="ko-KR" sz="3200" b="1" dirty="0">
                    <a:solidFill>
                      <a:schemeClr val="bg1"/>
                    </a:solidFill>
                    <a:latin typeface="+mj-lt"/>
                    <a:ea typeface="맑은 고딕" pitchFamily="50" charset="-127"/>
                    <a:cs typeface="굴림" pitchFamily="50" charset="-127"/>
                  </a:rPr>
                  <a:t>0</a:t>
                </a:r>
                <a:r>
                  <a:rPr kumimoji="1" lang="tr-TR" altLang="ko-KR" sz="3200" b="1" dirty="0">
                    <a:solidFill>
                      <a:schemeClr val="bg1"/>
                    </a:solidFill>
                    <a:latin typeface="+mj-lt"/>
                    <a:ea typeface="맑은 고딕" pitchFamily="50" charset="-127"/>
                    <a:cs typeface="굴림" pitchFamily="50" charset="-127"/>
                  </a:rPr>
                  <a:t>2</a:t>
                </a:r>
                <a:endParaRPr kumimoji="1" lang="ko-KR" altLang="ko-KR" sz="3200" b="1" dirty="0">
                  <a:solidFill>
                    <a:schemeClr val="bg1"/>
                  </a:solidFill>
                  <a:latin typeface="+mj-lt"/>
                  <a:ea typeface="맑은 고딕" pitchFamily="50" charset="-127"/>
                  <a:cs typeface="굴림" pitchFamily="50" charset="-127"/>
                </a:endParaRPr>
              </a:p>
            </p:txBody>
          </p:sp>
          <p:sp>
            <p:nvSpPr>
              <p:cNvPr id="12" name="직사각형 11"/>
              <p:cNvSpPr/>
              <p:nvPr/>
            </p:nvSpPr>
            <p:spPr>
              <a:xfrm>
                <a:off x="2894079" y="3676961"/>
                <a:ext cx="2709441" cy="246221"/>
              </a:xfrm>
              <a:prstGeom prst="rect">
                <a:avLst/>
              </a:prstGeom>
            </p:spPr>
            <p:txBody>
              <a:bodyPr wrap="square">
                <a:spAutoFit/>
              </a:bodyPr>
              <a:lstStyle/>
              <a:p>
                <a:pPr lvl="0">
                  <a:lnSpc>
                    <a:spcPts val="1200"/>
                  </a:lnSpc>
                  <a:defRPr/>
                </a:pPr>
                <a:r>
                  <a:rPr lang="tr-TR" altLang="ko-KR" sz="1100" dirty="0">
                    <a:solidFill>
                      <a:schemeClr val="tx1">
                        <a:lumMod val="85000"/>
                        <a:lumOff val="15000"/>
                      </a:schemeClr>
                    </a:solidFill>
                    <a:latin typeface="+mj-lt"/>
                    <a:ea typeface="맑은 고딕" pitchFamily="50" charset="-127"/>
                    <a:cs typeface="굴림" pitchFamily="50" charset="-127"/>
                  </a:rPr>
                  <a:t>Optimizasyon modelleri nasıl geliştirilir?</a:t>
                </a:r>
                <a:endParaRPr lang="en-US" altLang="ko-KR" sz="1100" dirty="0">
                  <a:solidFill>
                    <a:schemeClr val="tx1">
                      <a:lumMod val="85000"/>
                      <a:lumOff val="15000"/>
                    </a:schemeClr>
                  </a:solidFill>
                  <a:latin typeface="+mj-lt"/>
                  <a:ea typeface="맑은 고딕" pitchFamily="50" charset="-127"/>
                  <a:cs typeface="굴림" pitchFamily="50" charset="-127"/>
                </a:endParaRPr>
              </a:p>
            </p:txBody>
          </p:sp>
        </p:grpSp>
      </p:grpSp>
      <p:cxnSp>
        <p:nvCxnSpPr>
          <p:cNvPr id="9" name="직선 연결선 8"/>
          <p:cNvCxnSpPr/>
          <p:nvPr/>
        </p:nvCxnSpPr>
        <p:spPr>
          <a:xfrm>
            <a:off x="5247574" y="4363728"/>
            <a:ext cx="0" cy="1752424"/>
          </a:xfrm>
          <a:prstGeom prst="line">
            <a:avLst/>
          </a:prstGeom>
          <a:ln cap="rnd">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a:extLst>
              <a:ext uri="{FF2B5EF4-FFF2-40B4-BE49-F238E27FC236}">
                <a16:creationId xmlns:a16="http://schemas.microsoft.com/office/drawing/2014/main" id="{2D34EB35-83C3-AC1C-516F-BE5F70B99C1F}"/>
              </a:ext>
            </a:extLst>
          </p:cNvPr>
          <p:cNvSpPr>
            <a:spLocks noGrp="1"/>
          </p:cNvSpPr>
          <p:nvPr>
            <p:ph type="title"/>
          </p:nvPr>
        </p:nvSpPr>
        <p:spPr/>
        <p:txBody>
          <a:bodyPr/>
          <a:lstStyle/>
          <a:p>
            <a:r>
              <a:rPr lang="tr-TR" dirty="0"/>
              <a:t>Karışım Problemleri: Aron Kimya</a:t>
            </a:r>
          </a:p>
        </p:txBody>
      </p:sp>
      <p:pic>
        <p:nvPicPr>
          <p:cNvPr id="4" name="İçerik Yer Tutucusu 12">
            <a:extLst>
              <a:ext uri="{FF2B5EF4-FFF2-40B4-BE49-F238E27FC236}">
                <a16:creationId xmlns:a16="http://schemas.microsoft.com/office/drawing/2014/main" id="{447ADBC4-EA9E-5A43-ADCC-DBB3921F1B6B}"/>
              </a:ext>
            </a:extLst>
          </p:cNvPr>
          <p:cNvPicPr>
            <a:picLocks noChangeAspect="1"/>
          </p:cNvPicPr>
          <p:nvPr/>
        </p:nvPicPr>
        <p:blipFill>
          <a:blip r:embed="rId2"/>
          <a:stretch>
            <a:fillRect/>
          </a:stretch>
        </p:blipFill>
        <p:spPr>
          <a:xfrm>
            <a:off x="3142704" y="3643155"/>
            <a:ext cx="2486025" cy="333375"/>
          </a:xfrm>
          <a:prstGeom prst="rect">
            <a:avLst/>
          </a:prstGeom>
        </p:spPr>
      </p:pic>
      <p:pic>
        <p:nvPicPr>
          <p:cNvPr id="5" name="Resim 4">
            <a:extLst>
              <a:ext uri="{FF2B5EF4-FFF2-40B4-BE49-F238E27FC236}">
                <a16:creationId xmlns:a16="http://schemas.microsoft.com/office/drawing/2014/main" id="{9178634F-4C69-8548-49F3-AA2AC4C2ACB9}"/>
              </a:ext>
            </a:extLst>
          </p:cNvPr>
          <p:cNvPicPr>
            <a:picLocks noChangeAspect="1"/>
          </p:cNvPicPr>
          <p:nvPr/>
        </p:nvPicPr>
        <p:blipFill>
          <a:blip r:embed="rId3"/>
          <a:stretch>
            <a:fillRect/>
          </a:stretch>
        </p:blipFill>
        <p:spPr>
          <a:xfrm>
            <a:off x="2699792" y="1101312"/>
            <a:ext cx="3409950" cy="447675"/>
          </a:xfrm>
          <a:prstGeom prst="rect">
            <a:avLst/>
          </a:prstGeom>
        </p:spPr>
      </p:pic>
      <p:pic>
        <p:nvPicPr>
          <p:cNvPr id="6" name="Resim 5">
            <a:extLst>
              <a:ext uri="{FF2B5EF4-FFF2-40B4-BE49-F238E27FC236}">
                <a16:creationId xmlns:a16="http://schemas.microsoft.com/office/drawing/2014/main" id="{C7746E2F-9E1A-CDFC-50EA-9F66D0D16F8E}"/>
              </a:ext>
            </a:extLst>
          </p:cNvPr>
          <p:cNvPicPr>
            <a:picLocks noChangeAspect="1"/>
          </p:cNvPicPr>
          <p:nvPr/>
        </p:nvPicPr>
        <p:blipFill>
          <a:blip r:embed="rId4"/>
          <a:stretch>
            <a:fillRect/>
          </a:stretch>
        </p:blipFill>
        <p:spPr>
          <a:xfrm>
            <a:off x="2699792" y="1742982"/>
            <a:ext cx="3371850" cy="342900"/>
          </a:xfrm>
          <a:prstGeom prst="rect">
            <a:avLst/>
          </a:prstGeom>
        </p:spPr>
      </p:pic>
      <p:pic>
        <p:nvPicPr>
          <p:cNvPr id="7" name="Resim 6">
            <a:extLst>
              <a:ext uri="{FF2B5EF4-FFF2-40B4-BE49-F238E27FC236}">
                <a16:creationId xmlns:a16="http://schemas.microsoft.com/office/drawing/2014/main" id="{31222A0B-40DB-244A-6821-B5CFF74591DA}"/>
              </a:ext>
            </a:extLst>
          </p:cNvPr>
          <p:cNvPicPr>
            <a:picLocks noChangeAspect="1"/>
          </p:cNvPicPr>
          <p:nvPr/>
        </p:nvPicPr>
        <p:blipFill>
          <a:blip r:embed="rId5"/>
          <a:stretch>
            <a:fillRect/>
          </a:stretch>
        </p:blipFill>
        <p:spPr>
          <a:xfrm>
            <a:off x="2699792" y="2384396"/>
            <a:ext cx="3124200" cy="361950"/>
          </a:xfrm>
          <a:prstGeom prst="rect">
            <a:avLst/>
          </a:prstGeom>
        </p:spPr>
      </p:pic>
      <p:pic>
        <p:nvPicPr>
          <p:cNvPr id="8" name="Resim 7">
            <a:extLst>
              <a:ext uri="{FF2B5EF4-FFF2-40B4-BE49-F238E27FC236}">
                <a16:creationId xmlns:a16="http://schemas.microsoft.com/office/drawing/2014/main" id="{CF7592A7-9057-8815-4CF0-741AC74037B5}"/>
              </a:ext>
            </a:extLst>
          </p:cNvPr>
          <p:cNvPicPr>
            <a:picLocks noChangeAspect="1"/>
          </p:cNvPicPr>
          <p:nvPr/>
        </p:nvPicPr>
        <p:blipFill>
          <a:blip r:embed="rId6"/>
          <a:stretch>
            <a:fillRect/>
          </a:stretch>
        </p:blipFill>
        <p:spPr>
          <a:xfrm>
            <a:off x="2933154" y="3018538"/>
            <a:ext cx="2657475" cy="352425"/>
          </a:xfrm>
          <a:prstGeom prst="rect">
            <a:avLst/>
          </a:prstGeom>
        </p:spPr>
      </p:pic>
      <p:pic>
        <p:nvPicPr>
          <p:cNvPr id="9" name="Resim 8">
            <a:extLst>
              <a:ext uri="{FF2B5EF4-FFF2-40B4-BE49-F238E27FC236}">
                <a16:creationId xmlns:a16="http://schemas.microsoft.com/office/drawing/2014/main" id="{1936BB61-8E3F-51D7-43DE-ABFD8DB867E3}"/>
              </a:ext>
            </a:extLst>
          </p:cNvPr>
          <p:cNvPicPr>
            <a:picLocks noChangeAspect="1"/>
          </p:cNvPicPr>
          <p:nvPr/>
        </p:nvPicPr>
        <p:blipFill>
          <a:blip r:embed="rId7"/>
          <a:stretch>
            <a:fillRect/>
          </a:stretch>
        </p:blipFill>
        <p:spPr>
          <a:xfrm>
            <a:off x="3164036" y="4325094"/>
            <a:ext cx="2171700" cy="400050"/>
          </a:xfrm>
          <a:prstGeom prst="rect">
            <a:avLst/>
          </a:prstGeom>
        </p:spPr>
      </p:pic>
      <p:sp>
        <p:nvSpPr>
          <p:cNvPr id="10" name="Dikdörtgen: Köşeleri Yuvarlatılmış 9">
            <a:extLst>
              <a:ext uri="{FF2B5EF4-FFF2-40B4-BE49-F238E27FC236}">
                <a16:creationId xmlns:a16="http://schemas.microsoft.com/office/drawing/2014/main" id="{66E2F820-B627-F372-25E5-916C2D32B9A2}"/>
              </a:ext>
            </a:extLst>
          </p:cNvPr>
          <p:cNvSpPr/>
          <p:nvPr/>
        </p:nvSpPr>
        <p:spPr>
          <a:xfrm>
            <a:off x="3142704" y="4248722"/>
            <a:ext cx="2293392" cy="47642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Tree>
    <p:extLst>
      <p:ext uri="{BB962C8B-B14F-4D97-AF65-F5344CB8AC3E}">
        <p14:creationId xmlns:p14="http://schemas.microsoft.com/office/powerpoint/2010/main" val="3754595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a:extLst>
              <a:ext uri="{FF2B5EF4-FFF2-40B4-BE49-F238E27FC236}">
                <a16:creationId xmlns:a16="http://schemas.microsoft.com/office/drawing/2014/main" id="{7C7ACC91-6E08-882A-D31F-BB6E524D696E}"/>
              </a:ext>
            </a:extLst>
          </p:cNvPr>
          <p:cNvSpPr>
            <a:spLocks noGrp="1"/>
          </p:cNvSpPr>
          <p:nvPr>
            <p:ph idx="1"/>
          </p:nvPr>
        </p:nvSpPr>
        <p:spPr/>
        <p:txBody>
          <a:bodyPr/>
          <a:lstStyle/>
          <a:p>
            <a:pPr>
              <a:buFont typeface="Arial" panose="020B0604020202020204" pitchFamily="34" charset="0"/>
              <a:buChar char="•"/>
            </a:pPr>
            <a:r>
              <a:rPr lang="tr-TR" dirty="0">
                <a:effectLst/>
              </a:rPr>
              <a:t>Bir süt firması kapasite sorunu yüzünden günde 120.000 kg dan daha çok süt işleyemiyor. Yönetim yağ veya şişelenmiş süt için kullanılan sütün dengelenmesi için peynir fabrikasında en az 10.000 kg günlük süt kullanmak istemektedir. Bir litre sütün yağ üretimi için kullanıldığında kâra katkısı 4 ₺. şişe sütü olarak kullanıldığında katkısı 8 ₺. ve peynir üretimi için kullanıldığında katkısı 6 ₺’</a:t>
            </a:r>
            <a:r>
              <a:rPr lang="tr-TR" dirty="0" err="1">
                <a:effectLst/>
              </a:rPr>
              <a:t>dır</a:t>
            </a:r>
            <a:r>
              <a:rPr lang="tr-TR" dirty="0">
                <a:effectLst/>
              </a:rPr>
              <a:t>. </a:t>
            </a:r>
          </a:p>
          <a:p>
            <a:pPr>
              <a:buFont typeface="Arial" panose="020B0604020202020204" pitchFamily="34" charset="0"/>
              <a:buChar char="•"/>
            </a:pPr>
            <a:endParaRPr lang="tr-TR" dirty="0">
              <a:effectLst/>
            </a:endParaRPr>
          </a:p>
          <a:p>
            <a:pPr>
              <a:buFont typeface="Arial" panose="020B0604020202020204" pitchFamily="34" charset="0"/>
              <a:buChar char="•"/>
            </a:pPr>
            <a:r>
              <a:rPr lang="tr-TR" dirty="0">
                <a:effectLst/>
              </a:rPr>
              <a:t>Yağ bölümü günde 60.000 kg, süt şişeleme donanımı günde 40.000 kg, peynir donanımı ise günde 30.000 kg süt işleyebilir. </a:t>
            </a:r>
          </a:p>
          <a:p>
            <a:pPr>
              <a:buFont typeface="Arial" panose="020B0604020202020204" pitchFamily="34" charset="0"/>
              <a:buChar char="•"/>
            </a:pPr>
            <a:endParaRPr lang="tr-TR" dirty="0">
              <a:effectLst/>
            </a:endParaRPr>
          </a:p>
          <a:p>
            <a:pPr>
              <a:buFont typeface="Arial" panose="020B0604020202020204" pitchFamily="34" charset="0"/>
              <a:buChar char="•"/>
            </a:pPr>
            <a:r>
              <a:rPr lang="tr-TR" dirty="0">
                <a:effectLst/>
              </a:rPr>
              <a:t>Şirket kârını en yüksek kılmak istediğine göre problemi doğrusal programlama modeli olarak ifade ediniz.</a:t>
            </a:r>
          </a:p>
          <a:p>
            <a:endParaRPr lang="tr-TR" dirty="0"/>
          </a:p>
        </p:txBody>
      </p:sp>
      <p:sp>
        <p:nvSpPr>
          <p:cNvPr id="3" name="Başlık 2">
            <a:extLst>
              <a:ext uri="{FF2B5EF4-FFF2-40B4-BE49-F238E27FC236}">
                <a16:creationId xmlns:a16="http://schemas.microsoft.com/office/drawing/2014/main" id="{9B379BFB-7FAD-97D7-B18C-124458A344AF}"/>
              </a:ext>
            </a:extLst>
          </p:cNvPr>
          <p:cNvSpPr>
            <a:spLocks noGrp="1"/>
          </p:cNvSpPr>
          <p:nvPr>
            <p:ph type="title"/>
          </p:nvPr>
        </p:nvSpPr>
        <p:spPr/>
        <p:txBody>
          <a:bodyPr/>
          <a:lstStyle/>
          <a:p>
            <a:r>
              <a:rPr lang="tr-TR" dirty="0"/>
              <a:t>Süt Fabrikası</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88E4AB5-B1BD-610E-F860-1C29525CFF1D}"/>
                  </a:ext>
                </a:extLst>
              </p:cNvPr>
              <p:cNvSpPr txBox="1"/>
              <p:nvPr/>
            </p:nvSpPr>
            <p:spPr>
              <a:xfrm>
                <a:off x="755576" y="4957717"/>
                <a:ext cx="2488374" cy="830997"/>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r>
                        <m:rPr>
                          <m:sty m:val="p"/>
                        </m:rPr>
                        <a:rPr lang="tr-TR">
                          <a:latin typeface="Cambria Math" panose="02040503050406030204" pitchFamily="18" charset="0"/>
                        </a:rPr>
                        <m:t>x</m:t>
                      </m:r>
                      <m:r>
                        <a:rPr lang="tr-TR">
                          <a:latin typeface="Cambria Math" panose="02040503050406030204" pitchFamily="18" charset="0"/>
                        </a:rPr>
                        <m:t>1=</m:t>
                      </m:r>
                      <m:r>
                        <m:rPr>
                          <m:sty m:val="p"/>
                        </m:rPr>
                        <a:rPr lang="tr-TR">
                          <a:latin typeface="Cambria Math" panose="02040503050406030204" pitchFamily="18" charset="0"/>
                        </a:rPr>
                        <m:t>ya</m:t>
                      </m:r>
                      <m:r>
                        <a:rPr lang="tr-TR">
                          <a:latin typeface="Cambria Math" panose="02040503050406030204" pitchFamily="18" charset="0"/>
                        </a:rPr>
                        <m:t>ğ ü</m:t>
                      </m:r>
                      <m:r>
                        <m:rPr>
                          <m:sty m:val="p"/>
                        </m:rPr>
                        <a:rPr lang="tr-TR">
                          <a:latin typeface="Cambria Math" panose="02040503050406030204" pitchFamily="18" charset="0"/>
                        </a:rPr>
                        <m:t>retimi</m:t>
                      </m:r>
                    </m:oMath>
                  </m:oMathPara>
                </a14:m>
                <a:endParaRPr lang="tr-TR" dirty="0"/>
              </a:p>
              <a:p>
                <a:r>
                  <a:rPr lang="tr-TR" dirty="0"/>
                  <a:t>x2 = şişe süt üretim miktarı</a:t>
                </a:r>
              </a:p>
              <a:p>
                <a:r>
                  <a:rPr lang="tr-TR" dirty="0"/>
                  <a:t>x3 = peynir  üretim miktarı</a:t>
                </a:r>
              </a:p>
            </p:txBody>
          </p:sp>
        </mc:Choice>
        <mc:Fallback xmlns="">
          <p:sp>
            <p:nvSpPr>
              <p:cNvPr id="4" name="TextBox 3">
                <a:extLst>
                  <a:ext uri="{FF2B5EF4-FFF2-40B4-BE49-F238E27FC236}">
                    <a16:creationId xmlns:a16="http://schemas.microsoft.com/office/drawing/2014/main" id="{288E4AB5-B1BD-610E-F860-1C29525CFF1D}"/>
                  </a:ext>
                </a:extLst>
              </p:cNvPr>
              <p:cNvSpPr txBox="1">
                <a:spLocks noRot="1" noChangeAspect="1" noMove="1" noResize="1" noEditPoints="1" noAdjustHandles="1" noChangeArrowheads="1" noChangeShapeType="1" noTextEdit="1"/>
              </p:cNvSpPr>
              <p:nvPr/>
            </p:nvSpPr>
            <p:spPr>
              <a:xfrm>
                <a:off x="755576" y="4957717"/>
                <a:ext cx="2488374" cy="830997"/>
              </a:xfrm>
              <a:prstGeom prst="rect">
                <a:avLst/>
              </a:prstGeom>
              <a:blipFill>
                <a:blip r:embed="rId2"/>
                <a:stretch>
                  <a:fillRect l="-5882" t="-730" r="-4657" b="-16058"/>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42F74B46-6AD0-5FF3-D7A0-518FD3AB27F1}"/>
                  </a:ext>
                </a:extLst>
              </p:cNvPr>
              <p:cNvSpPr txBox="1"/>
              <p:nvPr/>
            </p:nvSpPr>
            <p:spPr>
              <a:xfrm>
                <a:off x="4211960" y="4402717"/>
                <a:ext cx="285956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tr-TR" b="0" i="1" smtClean="0">
                          <a:latin typeface="Cambria Math" panose="02040503050406030204" pitchFamily="18" charset="0"/>
                        </a:rPr>
                        <m:t>𝑀𝑎𝑥</m:t>
                      </m:r>
                      <m:r>
                        <a:rPr lang="tr-TR" b="0" i="1" smtClean="0">
                          <a:latin typeface="Cambria Math" panose="02040503050406030204" pitchFamily="18" charset="0"/>
                        </a:rPr>
                        <m:t> </m:t>
                      </m:r>
                      <m:r>
                        <a:rPr lang="tr-TR" b="0" i="1" smtClean="0">
                          <a:latin typeface="Cambria Math" panose="02040503050406030204" pitchFamily="18" charset="0"/>
                        </a:rPr>
                        <m:t>𝑍</m:t>
                      </m:r>
                      <m:r>
                        <a:rPr lang="tr-TR" b="0" i="1" smtClean="0">
                          <a:latin typeface="Cambria Math" panose="02040503050406030204" pitchFamily="18" charset="0"/>
                        </a:rPr>
                        <m:t>=4 </m:t>
                      </m:r>
                      <m:r>
                        <a:rPr lang="tr-TR" b="0" i="1" smtClean="0">
                          <a:latin typeface="Cambria Math" panose="02040503050406030204" pitchFamily="18" charset="0"/>
                        </a:rPr>
                        <m:t>𝑥</m:t>
                      </m:r>
                      <m:r>
                        <a:rPr lang="tr-TR" b="0" i="1" smtClean="0">
                          <a:latin typeface="Cambria Math" panose="02040503050406030204" pitchFamily="18" charset="0"/>
                        </a:rPr>
                        <m:t>1+8 </m:t>
                      </m:r>
                      <m:r>
                        <a:rPr lang="tr-TR" b="0" i="1" smtClean="0">
                          <a:latin typeface="Cambria Math" panose="02040503050406030204" pitchFamily="18" charset="0"/>
                        </a:rPr>
                        <m:t>𝑥</m:t>
                      </m:r>
                      <m:r>
                        <a:rPr lang="tr-TR" b="0" i="1" smtClean="0">
                          <a:latin typeface="Cambria Math" panose="02040503050406030204" pitchFamily="18" charset="0"/>
                        </a:rPr>
                        <m:t>2+6 </m:t>
                      </m:r>
                      <m:r>
                        <a:rPr lang="tr-TR" b="0" i="1" smtClean="0">
                          <a:latin typeface="Cambria Math" panose="02040503050406030204" pitchFamily="18" charset="0"/>
                        </a:rPr>
                        <m:t>𝑥</m:t>
                      </m:r>
                      <m:r>
                        <a:rPr lang="tr-TR" b="0" i="1" smtClean="0">
                          <a:latin typeface="Cambria Math" panose="02040503050406030204" pitchFamily="18" charset="0"/>
                        </a:rPr>
                        <m:t>3</m:t>
                      </m:r>
                    </m:oMath>
                  </m:oMathPara>
                </a14:m>
                <a:endParaRPr lang="tr-TR" dirty="0"/>
              </a:p>
            </p:txBody>
          </p:sp>
        </mc:Choice>
        <mc:Fallback xmlns="">
          <p:sp>
            <p:nvSpPr>
              <p:cNvPr id="5" name="TextBox 4">
                <a:extLst>
                  <a:ext uri="{FF2B5EF4-FFF2-40B4-BE49-F238E27FC236}">
                    <a16:creationId xmlns:a16="http://schemas.microsoft.com/office/drawing/2014/main" id="{42F74B46-6AD0-5FF3-D7A0-518FD3AB27F1}"/>
                  </a:ext>
                </a:extLst>
              </p:cNvPr>
              <p:cNvSpPr txBox="1">
                <a:spLocks noRot="1" noChangeAspect="1" noMove="1" noResize="1" noEditPoints="1" noAdjustHandles="1" noChangeArrowheads="1" noChangeShapeType="1" noTextEdit="1"/>
              </p:cNvSpPr>
              <p:nvPr/>
            </p:nvSpPr>
            <p:spPr>
              <a:xfrm>
                <a:off x="4211960" y="4402717"/>
                <a:ext cx="2859565" cy="276999"/>
              </a:xfrm>
              <a:prstGeom prst="rect">
                <a:avLst/>
              </a:prstGeom>
              <a:blipFill>
                <a:blip r:embed="rId3"/>
                <a:stretch>
                  <a:fillRect l="-1493" r="-1279" b="-6522"/>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6" name="TextBox 6">
                <a:extLst>
                  <a:ext uri="{FF2B5EF4-FFF2-40B4-BE49-F238E27FC236}">
                    <a16:creationId xmlns:a16="http://schemas.microsoft.com/office/drawing/2014/main" id="{98177D5C-94E6-F97B-5C03-DD121394B582}"/>
                  </a:ext>
                </a:extLst>
              </p:cNvPr>
              <p:cNvSpPr txBox="1"/>
              <p:nvPr/>
            </p:nvSpPr>
            <p:spPr>
              <a:xfrm>
                <a:off x="4608200" y="4812830"/>
                <a:ext cx="192024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tr-TR" b="0" i="1" smtClean="0">
                          <a:effectLst/>
                          <a:latin typeface="Cambria Math" panose="02040503050406030204" pitchFamily="18" charset="0"/>
                        </a:rPr>
                        <m:t>𝑥</m:t>
                      </m:r>
                      <m:r>
                        <a:rPr lang="tr-TR" b="0" i="1" smtClean="0">
                          <a:effectLst/>
                          <a:latin typeface="Cambria Math" panose="02040503050406030204" pitchFamily="18" charset="0"/>
                        </a:rPr>
                        <m:t>1 ≤60000</m:t>
                      </m:r>
                    </m:oMath>
                  </m:oMathPara>
                </a14:m>
                <a:endParaRPr lang="tr-TR" dirty="0"/>
              </a:p>
            </p:txBody>
          </p:sp>
        </mc:Choice>
        <mc:Fallback xmlns="">
          <p:sp>
            <p:nvSpPr>
              <p:cNvPr id="6" name="TextBox 6">
                <a:extLst>
                  <a:ext uri="{FF2B5EF4-FFF2-40B4-BE49-F238E27FC236}">
                    <a16:creationId xmlns:a16="http://schemas.microsoft.com/office/drawing/2014/main" id="{98177D5C-94E6-F97B-5C03-DD121394B582}"/>
                  </a:ext>
                </a:extLst>
              </p:cNvPr>
              <p:cNvSpPr txBox="1">
                <a:spLocks noRot="1" noChangeAspect="1" noMove="1" noResize="1" noEditPoints="1" noAdjustHandles="1" noChangeArrowheads="1" noChangeShapeType="1" noTextEdit="1"/>
              </p:cNvSpPr>
              <p:nvPr/>
            </p:nvSpPr>
            <p:spPr>
              <a:xfrm>
                <a:off x="4608200" y="4812830"/>
                <a:ext cx="1920240" cy="369332"/>
              </a:xfrm>
              <a:prstGeom prst="rect">
                <a:avLst/>
              </a:prstGeom>
              <a:blipFill>
                <a:blip r:embed="rId4"/>
                <a:stretch>
                  <a:fillRect/>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7" name="TextBox 7">
                <a:extLst>
                  <a:ext uri="{FF2B5EF4-FFF2-40B4-BE49-F238E27FC236}">
                    <a16:creationId xmlns:a16="http://schemas.microsoft.com/office/drawing/2014/main" id="{C75E28ED-21B2-5DF4-B586-F4E1EE72B103}"/>
                  </a:ext>
                </a:extLst>
              </p:cNvPr>
              <p:cNvSpPr txBox="1"/>
              <p:nvPr/>
            </p:nvSpPr>
            <p:spPr>
              <a:xfrm>
                <a:off x="4537080" y="5211275"/>
                <a:ext cx="192024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tr-TR" b="0" i="1" smtClean="0">
                          <a:effectLst/>
                          <a:latin typeface="Cambria Math" panose="02040503050406030204" pitchFamily="18" charset="0"/>
                        </a:rPr>
                        <m:t>𝑥</m:t>
                      </m:r>
                      <m:r>
                        <a:rPr lang="tr-TR" b="0" i="1" smtClean="0">
                          <a:effectLst/>
                          <a:latin typeface="Cambria Math" panose="02040503050406030204" pitchFamily="18" charset="0"/>
                        </a:rPr>
                        <m:t>3 ≥10000</m:t>
                      </m:r>
                    </m:oMath>
                  </m:oMathPara>
                </a14:m>
                <a:endParaRPr lang="tr-TR" dirty="0"/>
              </a:p>
            </p:txBody>
          </p:sp>
        </mc:Choice>
        <mc:Fallback xmlns="">
          <p:sp>
            <p:nvSpPr>
              <p:cNvPr id="7" name="TextBox 7">
                <a:extLst>
                  <a:ext uri="{FF2B5EF4-FFF2-40B4-BE49-F238E27FC236}">
                    <a16:creationId xmlns:a16="http://schemas.microsoft.com/office/drawing/2014/main" id="{C75E28ED-21B2-5DF4-B586-F4E1EE72B103}"/>
                  </a:ext>
                </a:extLst>
              </p:cNvPr>
              <p:cNvSpPr txBox="1">
                <a:spLocks noRot="1" noChangeAspect="1" noMove="1" noResize="1" noEditPoints="1" noAdjustHandles="1" noChangeArrowheads="1" noChangeShapeType="1" noTextEdit="1"/>
              </p:cNvSpPr>
              <p:nvPr/>
            </p:nvSpPr>
            <p:spPr>
              <a:xfrm>
                <a:off x="4537080" y="5211275"/>
                <a:ext cx="1920240" cy="369332"/>
              </a:xfrm>
              <a:prstGeom prst="rect">
                <a:avLst/>
              </a:prstGeom>
              <a:blipFill>
                <a:blip r:embed="rId5"/>
                <a:stretch>
                  <a:fillRect/>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8" name="TextBox 8">
                <a:extLst>
                  <a:ext uri="{FF2B5EF4-FFF2-40B4-BE49-F238E27FC236}">
                    <a16:creationId xmlns:a16="http://schemas.microsoft.com/office/drawing/2014/main" id="{8B025326-6897-9D70-7C91-60D00CE3F126}"/>
                  </a:ext>
                </a:extLst>
              </p:cNvPr>
              <p:cNvSpPr txBox="1"/>
              <p:nvPr/>
            </p:nvSpPr>
            <p:spPr>
              <a:xfrm>
                <a:off x="4537080" y="5693806"/>
                <a:ext cx="192024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tr-TR" b="0" i="1" smtClean="0">
                          <a:effectLst/>
                          <a:latin typeface="Cambria Math" panose="02040503050406030204" pitchFamily="18" charset="0"/>
                        </a:rPr>
                        <m:t>𝑥</m:t>
                      </m:r>
                      <m:r>
                        <a:rPr lang="tr-TR" b="0" i="1" smtClean="0">
                          <a:effectLst/>
                          <a:latin typeface="Cambria Math" panose="02040503050406030204" pitchFamily="18" charset="0"/>
                        </a:rPr>
                        <m:t>2 ≤40000</m:t>
                      </m:r>
                    </m:oMath>
                  </m:oMathPara>
                </a14:m>
                <a:endParaRPr lang="tr-TR" dirty="0"/>
              </a:p>
            </p:txBody>
          </p:sp>
        </mc:Choice>
        <mc:Fallback xmlns="">
          <p:sp>
            <p:nvSpPr>
              <p:cNvPr id="8" name="TextBox 8">
                <a:extLst>
                  <a:ext uri="{FF2B5EF4-FFF2-40B4-BE49-F238E27FC236}">
                    <a16:creationId xmlns:a16="http://schemas.microsoft.com/office/drawing/2014/main" id="{8B025326-6897-9D70-7C91-60D00CE3F126}"/>
                  </a:ext>
                </a:extLst>
              </p:cNvPr>
              <p:cNvSpPr txBox="1">
                <a:spLocks noRot="1" noChangeAspect="1" noMove="1" noResize="1" noEditPoints="1" noAdjustHandles="1" noChangeArrowheads="1" noChangeShapeType="1" noTextEdit="1"/>
              </p:cNvSpPr>
              <p:nvPr/>
            </p:nvSpPr>
            <p:spPr>
              <a:xfrm>
                <a:off x="4537080" y="5693806"/>
                <a:ext cx="1920240" cy="369332"/>
              </a:xfrm>
              <a:prstGeom prst="rect">
                <a:avLst/>
              </a:prstGeom>
              <a:blipFill>
                <a:blip r:embed="rId6"/>
                <a:stretch>
                  <a:fillRect/>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9" name="TextBox 9">
                <a:extLst>
                  <a:ext uri="{FF2B5EF4-FFF2-40B4-BE49-F238E27FC236}">
                    <a16:creationId xmlns:a16="http://schemas.microsoft.com/office/drawing/2014/main" id="{54FF76BF-3895-9155-3C68-277D362B9A58}"/>
                  </a:ext>
                </a:extLst>
              </p:cNvPr>
              <p:cNvSpPr txBox="1"/>
              <p:nvPr/>
            </p:nvSpPr>
            <p:spPr>
              <a:xfrm>
                <a:off x="6111405" y="5204785"/>
                <a:ext cx="192024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tr-TR" b="0" i="1" smtClean="0">
                          <a:effectLst/>
                          <a:latin typeface="Cambria Math" panose="02040503050406030204" pitchFamily="18" charset="0"/>
                        </a:rPr>
                        <m:t>𝑥</m:t>
                      </m:r>
                      <m:r>
                        <a:rPr lang="tr-TR" b="0" i="1" smtClean="0">
                          <a:effectLst/>
                          <a:latin typeface="Cambria Math" panose="02040503050406030204" pitchFamily="18" charset="0"/>
                        </a:rPr>
                        <m:t>3 ≤30000</m:t>
                      </m:r>
                    </m:oMath>
                  </m:oMathPara>
                </a14:m>
                <a:endParaRPr lang="tr-TR" dirty="0"/>
              </a:p>
            </p:txBody>
          </p:sp>
        </mc:Choice>
        <mc:Fallback xmlns="">
          <p:sp>
            <p:nvSpPr>
              <p:cNvPr id="9" name="TextBox 9">
                <a:extLst>
                  <a:ext uri="{FF2B5EF4-FFF2-40B4-BE49-F238E27FC236}">
                    <a16:creationId xmlns:a16="http://schemas.microsoft.com/office/drawing/2014/main" id="{54FF76BF-3895-9155-3C68-277D362B9A58}"/>
                  </a:ext>
                </a:extLst>
              </p:cNvPr>
              <p:cNvSpPr txBox="1">
                <a:spLocks noRot="1" noChangeAspect="1" noMove="1" noResize="1" noEditPoints="1" noAdjustHandles="1" noChangeArrowheads="1" noChangeShapeType="1" noTextEdit="1"/>
              </p:cNvSpPr>
              <p:nvPr/>
            </p:nvSpPr>
            <p:spPr>
              <a:xfrm>
                <a:off x="6111405" y="5204785"/>
                <a:ext cx="1920240" cy="369332"/>
              </a:xfrm>
              <a:prstGeom prst="rect">
                <a:avLst/>
              </a:prstGeom>
              <a:blipFill>
                <a:blip r:embed="rId7"/>
                <a:stretch>
                  <a:fillRect/>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10" name="TextBox 10">
                <a:extLst>
                  <a:ext uri="{FF2B5EF4-FFF2-40B4-BE49-F238E27FC236}">
                    <a16:creationId xmlns:a16="http://schemas.microsoft.com/office/drawing/2014/main" id="{998DB972-0476-91D2-72D3-0A4E1B8B623E}"/>
                  </a:ext>
                </a:extLst>
              </p:cNvPr>
              <p:cNvSpPr txBox="1"/>
              <p:nvPr/>
            </p:nvSpPr>
            <p:spPr>
              <a:xfrm>
                <a:off x="4530184" y="6176337"/>
                <a:ext cx="249267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tr-TR" b="0" i="1" smtClean="0">
                          <a:latin typeface="Cambria Math" panose="02040503050406030204" pitchFamily="18" charset="0"/>
                        </a:rPr>
                        <m:t>𝑥</m:t>
                      </m:r>
                      <m:r>
                        <a:rPr lang="tr-TR" b="0" i="1" smtClean="0">
                          <a:latin typeface="Cambria Math" panose="02040503050406030204" pitchFamily="18" charset="0"/>
                        </a:rPr>
                        <m:t>1+</m:t>
                      </m:r>
                      <m:r>
                        <a:rPr lang="tr-TR" b="0" i="1" smtClean="0">
                          <a:latin typeface="Cambria Math" panose="02040503050406030204" pitchFamily="18" charset="0"/>
                        </a:rPr>
                        <m:t>𝑥</m:t>
                      </m:r>
                      <m:r>
                        <a:rPr lang="tr-TR" b="0" i="1" smtClean="0">
                          <a:latin typeface="Cambria Math" panose="02040503050406030204" pitchFamily="18" charset="0"/>
                        </a:rPr>
                        <m:t>2+</m:t>
                      </m:r>
                      <m:r>
                        <a:rPr lang="tr-TR" b="0" i="1" smtClean="0">
                          <a:latin typeface="Cambria Math" panose="02040503050406030204" pitchFamily="18" charset="0"/>
                        </a:rPr>
                        <m:t>𝑥</m:t>
                      </m:r>
                      <m:r>
                        <a:rPr lang="tr-TR" b="0" i="1" smtClean="0">
                          <a:latin typeface="Cambria Math" panose="02040503050406030204" pitchFamily="18" charset="0"/>
                        </a:rPr>
                        <m:t>3 ≤120000</m:t>
                      </m:r>
                    </m:oMath>
                  </m:oMathPara>
                </a14:m>
                <a:endParaRPr lang="tr-TR" dirty="0"/>
              </a:p>
            </p:txBody>
          </p:sp>
        </mc:Choice>
        <mc:Fallback xmlns="">
          <p:sp>
            <p:nvSpPr>
              <p:cNvPr id="10" name="TextBox 10">
                <a:extLst>
                  <a:ext uri="{FF2B5EF4-FFF2-40B4-BE49-F238E27FC236}">
                    <a16:creationId xmlns:a16="http://schemas.microsoft.com/office/drawing/2014/main" id="{998DB972-0476-91D2-72D3-0A4E1B8B623E}"/>
                  </a:ext>
                </a:extLst>
              </p:cNvPr>
              <p:cNvSpPr txBox="1">
                <a:spLocks noRot="1" noChangeAspect="1" noMove="1" noResize="1" noEditPoints="1" noAdjustHandles="1" noChangeArrowheads="1" noChangeShapeType="1" noTextEdit="1"/>
              </p:cNvSpPr>
              <p:nvPr/>
            </p:nvSpPr>
            <p:spPr>
              <a:xfrm>
                <a:off x="4530184" y="6176337"/>
                <a:ext cx="2492670" cy="276999"/>
              </a:xfrm>
              <a:prstGeom prst="rect">
                <a:avLst/>
              </a:prstGeom>
              <a:blipFill>
                <a:blip r:embed="rId8"/>
                <a:stretch>
                  <a:fillRect l="-1467" r="-1956" b="-10870"/>
                </a:stretch>
              </a:blipFill>
            </p:spPr>
            <p:txBody>
              <a:bodyPr/>
              <a:lstStyle/>
              <a:p>
                <a:r>
                  <a:rPr lang="tr-TR">
                    <a:noFill/>
                  </a:rPr>
                  <a:t> </a:t>
                </a:r>
              </a:p>
            </p:txBody>
          </p:sp>
        </mc:Fallback>
      </mc:AlternateContent>
    </p:spTree>
    <p:extLst>
      <p:ext uri="{BB962C8B-B14F-4D97-AF65-F5344CB8AC3E}">
        <p14:creationId xmlns:p14="http://schemas.microsoft.com/office/powerpoint/2010/main" val="1942563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p:bldP spid="9" grpId="0"/>
      <p:bldP spid="1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a:extLst>
              <a:ext uri="{FF2B5EF4-FFF2-40B4-BE49-F238E27FC236}">
                <a16:creationId xmlns:a16="http://schemas.microsoft.com/office/drawing/2014/main" id="{7089071E-404F-020E-A893-34372A668AEC}"/>
              </a:ext>
            </a:extLst>
          </p:cNvPr>
          <p:cNvSpPr>
            <a:spLocks noGrp="1"/>
          </p:cNvSpPr>
          <p:nvPr>
            <p:ph idx="1"/>
          </p:nvPr>
        </p:nvSpPr>
        <p:spPr/>
        <p:txBody>
          <a:bodyPr/>
          <a:lstStyle/>
          <a:p>
            <a:pPr>
              <a:buFont typeface="Arial" panose="020B0604020202020204" pitchFamily="34" charset="0"/>
              <a:buChar char="•"/>
            </a:pPr>
            <a:r>
              <a:rPr lang="tr-TR" dirty="0">
                <a:effectLst/>
              </a:rPr>
              <a:t>MAYSA şirketi iki ayrı nitelikli çiftlik gübresi üretmektedir. Birinci gübrenin % 40’ı etkili ve % 60’ı etkisiz kimyasal maddelerden oluşurken, ikinci gübrenin % 25'i etkili ve % 75'i etkisiz kimyasal maddelerden oluşmaktadır. Şirketin deposu 500 tona kadar etkili ve 1200 tona kadar da etkisiz kimyasal maddelerin stokuna elvermektedir. Depo bir haftada tümüyle doldurulmalıdır. </a:t>
            </a:r>
          </a:p>
          <a:p>
            <a:pPr>
              <a:buFont typeface="Arial" panose="020B0604020202020204" pitchFamily="34" charset="0"/>
              <a:buChar char="•"/>
            </a:pPr>
            <a:endParaRPr lang="tr-TR" dirty="0">
              <a:effectLst/>
            </a:endParaRPr>
          </a:p>
          <a:p>
            <a:pPr>
              <a:buFont typeface="Arial" panose="020B0604020202020204" pitchFamily="34" charset="0"/>
              <a:buChar char="•"/>
            </a:pPr>
            <a:r>
              <a:rPr lang="tr-TR" dirty="0">
                <a:effectLst/>
              </a:rPr>
              <a:t>İkinci tip gübrenin piyasada satılan benzerleri vardır ve rekabet fiyatı ton başına 20 ₺’</a:t>
            </a:r>
            <a:r>
              <a:rPr lang="tr-TR" dirty="0" err="1">
                <a:effectLst/>
              </a:rPr>
              <a:t>dır</a:t>
            </a:r>
            <a:r>
              <a:rPr lang="tr-TR" dirty="0">
                <a:effectLst/>
              </a:rPr>
              <a:t>. </a:t>
            </a:r>
            <a:r>
              <a:rPr lang="tr-TR" dirty="0" err="1">
                <a:effectLst/>
              </a:rPr>
              <a:t>Maysa</a:t>
            </a:r>
            <a:r>
              <a:rPr lang="tr-TR" dirty="0">
                <a:effectLst/>
              </a:rPr>
              <a:t> şirketi ürettiği ikinci tip gübrenin tümünü bu fiyata satabilmekte ve hiçbir satış sorunu ile karşılaşmamaktadır. </a:t>
            </a:r>
          </a:p>
          <a:p>
            <a:pPr>
              <a:buFont typeface="Arial" panose="020B0604020202020204" pitchFamily="34" charset="0"/>
              <a:buChar char="•"/>
            </a:pPr>
            <a:endParaRPr lang="tr-TR" dirty="0">
              <a:effectLst/>
            </a:endParaRPr>
          </a:p>
          <a:p>
            <a:pPr>
              <a:buFont typeface="Arial" panose="020B0604020202020204" pitchFamily="34" charset="0"/>
              <a:buChar char="•"/>
            </a:pPr>
            <a:r>
              <a:rPr lang="tr-TR" dirty="0">
                <a:effectLst/>
              </a:rPr>
              <a:t>Birinci tip gübre piyasada hiçbir rekabetle karşılaşmadığından fiyatında bir sınırlamaya gitmeye gerek yoktur. Öte yandan talep bir bakıma fiyata bağlıdır. O nedenle şirket geçmişteki deneylerine göre fiyatını (P) talep (D) dayanarak P = 600-D olarak belirlemiştir. Şirket gelirini en yüksek kılmak için haftada her iki tip gübreden kaç ton üretmelidir? </a:t>
            </a:r>
          </a:p>
          <a:p>
            <a:pPr>
              <a:buFont typeface="Arial" panose="020B0604020202020204" pitchFamily="34" charset="0"/>
              <a:buChar char="•"/>
            </a:pPr>
            <a:endParaRPr lang="tr-TR" dirty="0">
              <a:effectLst/>
            </a:endParaRPr>
          </a:p>
          <a:p>
            <a:pPr>
              <a:buFont typeface="Arial" panose="020B0604020202020204" pitchFamily="34" charset="0"/>
              <a:buChar char="•"/>
            </a:pPr>
            <a:r>
              <a:rPr lang="tr-TR" dirty="0">
                <a:effectLst/>
              </a:rPr>
              <a:t>Problemi doğrusal programlama modeli halinde ifade ediniz.</a:t>
            </a:r>
            <a:endParaRPr lang="tr-TR" dirty="0"/>
          </a:p>
          <a:p>
            <a:endParaRPr lang="tr-TR" dirty="0"/>
          </a:p>
        </p:txBody>
      </p:sp>
      <p:sp>
        <p:nvSpPr>
          <p:cNvPr id="3" name="Başlık 2">
            <a:extLst>
              <a:ext uri="{FF2B5EF4-FFF2-40B4-BE49-F238E27FC236}">
                <a16:creationId xmlns:a16="http://schemas.microsoft.com/office/drawing/2014/main" id="{165F3925-C1F8-D69E-CAF1-FE899BD840FC}"/>
              </a:ext>
            </a:extLst>
          </p:cNvPr>
          <p:cNvSpPr>
            <a:spLocks noGrp="1"/>
          </p:cNvSpPr>
          <p:nvPr>
            <p:ph type="title"/>
          </p:nvPr>
        </p:nvSpPr>
        <p:spPr/>
        <p:txBody>
          <a:bodyPr/>
          <a:lstStyle/>
          <a:p>
            <a:r>
              <a:rPr lang="tr-TR" dirty="0" err="1">
                <a:effectLst/>
              </a:rPr>
              <a:t>Maysa</a:t>
            </a:r>
            <a:r>
              <a:rPr lang="tr-TR" dirty="0">
                <a:effectLst/>
              </a:rPr>
              <a:t> Şirketi</a:t>
            </a:r>
            <a:endParaRPr lang="tr-TR" dirty="0"/>
          </a:p>
        </p:txBody>
      </p:sp>
    </p:spTree>
    <p:extLst>
      <p:ext uri="{BB962C8B-B14F-4D97-AF65-F5344CB8AC3E}">
        <p14:creationId xmlns:p14="http://schemas.microsoft.com/office/powerpoint/2010/main" val="29642912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a:extLst>
              <a:ext uri="{FF2B5EF4-FFF2-40B4-BE49-F238E27FC236}">
                <a16:creationId xmlns:a16="http://schemas.microsoft.com/office/drawing/2014/main" id="{71F405D5-04EC-A371-1C7C-D1038BCAAC58}"/>
              </a:ext>
            </a:extLst>
          </p:cNvPr>
          <p:cNvSpPr>
            <a:spLocks noGrp="1"/>
          </p:cNvSpPr>
          <p:nvPr>
            <p:ph idx="1"/>
          </p:nvPr>
        </p:nvSpPr>
        <p:spPr/>
        <p:txBody>
          <a:bodyPr/>
          <a:lstStyle/>
          <a:p>
            <a:endParaRPr lang="tr-TR" dirty="0"/>
          </a:p>
        </p:txBody>
      </p:sp>
      <p:sp>
        <p:nvSpPr>
          <p:cNvPr id="3" name="Başlık 2">
            <a:extLst>
              <a:ext uri="{FF2B5EF4-FFF2-40B4-BE49-F238E27FC236}">
                <a16:creationId xmlns:a16="http://schemas.microsoft.com/office/drawing/2014/main" id="{C559093A-46A8-CC62-F53F-573A09992E04}"/>
              </a:ext>
            </a:extLst>
          </p:cNvPr>
          <p:cNvSpPr>
            <a:spLocks noGrp="1"/>
          </p:cNvSpPr>
          <p:nvPr>
            <p:ph type="title"/>
          </p:nvPr>
        </p:nvSpPr>
        <p:spPr/>
        <p:txBody>
          <a:bodyPr/>
          <a:lstStyle/>
          <a:p>
            <a:r>
              <a:rPr lang="tr-TR" dirty="0" err="1">
                <a:effectLst/>
              </a:rPr>
              <a:t>Maysa</a:t>
            </a:r>
            <a:r>
              <a:rPr lang="tr-TR" dirty="0">
                <a:effectLst/>
              </a:rPr>
              <a:t> Şirketi</a:t>
            </a:r>
            <a:endParaRPr lang="tr-TR"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633ED927-1CE9-0070-4663-80278948FC28}"/>
                  </a:ext>
                </a:extLst>
              </p:cNvPr>
              <p:cNvSpPr txBox="1"/>
              <p:nvPr/>
            </p:nvSpPr>
            <p:spPr>
              <a:xfrm>
                <a:off x="2267744" y="1990712"/>
                <a:ext cx="33076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tr-TR" b="0" i="1" smtClean="0">
                          <a:latin typeface="Cambria Math" panose="02040503050406030204" pitchFamily="18" charset="0"/>
                        </a:rPr>
                        <m:t>𝑀𝑎𝑥</m:t>
                      </m:r>
                      <m:r>
                        <a:rPr lang="tr-TR" b="0" i="1" smtClean="0">
                          <a:latin typeface="Cambria Math" panose="02040503050406030204" pitchFamily="18" charset="0"/>
                        </a:rPr>
                        <m:t> </m:t>
                      </m:r>
                      <m:r>
                        <a:rPr lang="tr-TR" b="0" i="1" smtClean="0">
                          <a:latin typeface="Cambria Math" panose="02040503050406030204" pitchFamily="18" charset="0"/>
                        </a:rPr>
                        <m:t>𝑍</m:t>
                      </m:r>
                      <m:r>
                        <a:rPr lang="tr-TR" b="0" i="1" smtClean="0">
                          <a:latin typeface="Cambria Math" panose="02040503050406030204" pitchFamily="18" charset="0"/>
                        </a:rPr>
                        <m:t>=20 </m:t>
                      </m:r>
                      <m:r>
                        <a:rPr lang="tr-TR" b="0" i="1" smtClean="0">
                          <a:latin typeface="Cambria Math" panose="02040503050406030204" pitchFamily="18" charset="0"/>
                        </a:rPr>
                        <m:t>𝑥</m:t>
                      </m:r>
                      <m:r>
                        <a:rPr lang="tr-TR" b="0" i="1" smtClean="0">
                          <a:latin typeface="Cambria Math" panose="02040503050406030204" pitchFamily="18" charset="0"/>
                        </a:rPr>
                        <m:t>2+</m:t>
                      </m:r>
                      <m:d>
                        <m:dPr>
                          <m:ctrlPr>
                            <a:rPr lang="tr-TR" b="0" i="1" smtClean="0">
                              <a:latin typeface="Cambria Math" panose="02040503050406030204" pitchFamily="18" charset="0"/>
                            </a:rPr>
                          </m:ctrlPr>
                        </m:dPr>
                        <m:e>
                          <m:r>
                            <a:rPr lang="tr-TR" b="0" i="1" smtClean="0">
                              <a:latin typeface="Cambria Math" panose="02040503050406030204" pitchFamily="18" charset="0"/>
                            </a:rPr>
                            <m:t>600−</m:t>
                          </m:r>
                          <m:r>
                            <a:rPr lang="tr-TR" b="0" i="1" smtClean="0">
                              <a:latin typeface="Cambria Math" panose="02040503050406030204" pitchFamily="18" charset="0"/>
                            </a:rPr>
                            <m:t>𝑥</m:t>
                          </m:r>
                          <m:r>
                            <a:rPr lang="tr-TR" b="0" i="1" smtClean="0">
                              <a:latin typeface="Cambria Math" panose="02040503050406030204" pitchFamily="18" charset="0"/>
                            </a:rPr>
                            <m:t>1</m:t>
                          </m:r>
                        </m:e>
                      </m:d>
                      <m:r>
                        <a:rPr lang="tr-TR" b="0" i="1" smtClean="0">
                          <a:latin typeface="Cambria Math" panose="02040503050406030204" pitchFamily="18" charset="0"/>
                        </a:rPr>
                        <m:t> </m:t>
                      </m:r>
                      <m:r>
                        <a:rPr lang="tr-TR" b="0" i="1" smtClean="0">
                          <a:latin typeface="Cambria Math" panose="02040503050406030204" pitchFamily="18" charset="0"/>
                        </a:rPr>
                        <m:t>𝑥</m:t>
                      </m:r>
                      <m:r>
                        <a:rPr lang="tr-TR" b="0" i="1" smtClean="0">
                          <a:latin typeface="Cambria Math" panose="02040503050406030204" pitchFamily="18" charset="0"/>
                        </a:rPr>
                        <m:t>1 </m:t>
                      </m:r>
                    </m:oMath>
                  </m:oMathPara>
                </a14:m>
                <a:endParaRPr lang="tr-TR" dirty="0"/>
              </a:p>
            </p:txBody>
          </p:sp>
        </mc:Choice>
        <mc:Fallback xmlns="">
          <p:sp>
            <p:nvSpPr>
              <p:cNvPr id="4" name="TextBox 3">
                <a:extLst>
                  <a:ext uri="{FF2B5EF4-FFF2-40B4-BE49-F238E27FC236}">
                    <a16:creationId xmlns:a16="http://schemas.microsoft.com/office/drawing/2014/main" id="{633ED927-1CE9-0070-4663-80278948FC28}"/>
                  </a:ext>
                </a:extLst>
              </p:cNvPr>
              <p:cNvSpPr txBox="1">
                <a:spLocks noRot="1" noChangeAspect="1" noMove="1" noResize="1" noEditPoints="1" noAdjustHandles="1" noChangeArrowheads="1" noChangeShapeType="1" noTextEdit="1"/>
              </p:cNvSpPr>
              <p:nvPr/>
            </p:nvSpPr>
            <p:spPr>
              <a:xfrm>
                <a:off x="2267744" y="1990712"/>
                <a:ext cx="3307636" cy="276999"/>
              </a:xfrm>
              <a:prstGeom prst="rect">
                <a:avLst/>
              </a:prstGeom>
              <a:blipFill>
                <a:blip r:embed="rId2"/>
                <a:stretch>
                  <a:fillRect l="-921" b="-6667"/>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C816ADE-788E-5B4E-7E32-DB982CB610DF}"/>
                  </a:ext>
                </a:extLst>
              </p:cNvPr>
              <p:cNvSpPr txBox="1"/>
              <p:nvPr/>
            </p:nvSpPr>
            <p:spPr>
              <a:xfrm>
                <a:off x="3121184" y="2659388"/>
                <a:ext cx="229229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tr-TR" b="0" i="1" smtClean="0">
                          <a:latin typeface="Cambria Math" panose="02040503050406030204" pitchFamily="18" charset="0"/>
                        </a:rPr>
                        <m:t>.25</m:t>
                      </m:r>
                      <m:r>
                        <a:rPr lang="tr-TR" b="0" i="1" smtClean="0">
                          <a:latin typeface="Cambria Math" panose="02040503050406030204" pitchFamily="18" charset="0"/>
                        </a:rPr>
                        <m:t>𝑥</m:t>
                      </m:r>
                      <m:r>
                        <a:rPr lang="tr-TR" b="0" i="1" smtClean="0">
                          <a:latin typeface="Cambria Math" panose="02040503050406030204" pitchFamily="18" charset="0"/>
                        </a:rPr>
                        <m:t>1+ .40 </m:t>
                      </m:r>
                      <m:r>
                        <a:rPr lang="tr-TR" b="0" i="1" smtClean="0">
                          <a:latin typeface="Cambria Math" panose="02040503050406030204" pitchFamily="18" charset="0"/>
                        </a:rPr>
                        <m:t>𝑥</m:t>
                      </m:r>
                      <m:r>
                        <a:rPr lang="tr-TR" b="0" i="1" smtClean="0">
                          <a:latin typeface="Cambria Math" panose="02040503050406030204" pitchFamily="18" charset="0"/>
                        </a:rPr>
                        <m:t>2 ≤500</m:t>
                      </m:r>
                    </m:oMath>
                  </m:oMathPara>
                </a14:m>
                <a:endParaRPr lang="tr-TR" dirty="0"/>
              </a:p>
            </p:txBody>
          </p:sp>
        </mc:Choice>
        <mc:Fallback xmlns="">
          <p:sp>
            <p:nvSpPr>
              <p:cNvPr id="5" name="TextBox 4">
                <a:extLst>
                  <a:ext uri="{FF2B5EF4-FFF2-40B4-BE49-F238E27FC236}">
                    <a16:creationId xmlns:a16="http://schemas.microsoft.com/office/drawing/2014/main" id="{9C816ADE-788E-5B4E-7E32-DB982CB610DF}"/>
                  </a:ext>
                </a:extLst>
              </p:cNvPr>
              <p:cNvSpPr txBox="1">
                <a:spLocks noRot="1" noChangeAspect="1" noMove="1" noResize="1" noEditPoints="1" noAdjustHandles="1" noChangeArrowheads="1" noChangeShapeType="1" noTextEdit="1"/>
              </p:cNvSpPr>
              <p:nvPr/>
            </p:nvSpPr>
            <p:spPr>
              <a:xfrm>
                <a:off x="3121184" y="2659388"/>
                <a:ext cx="2292294" cy="276999"/>
              </a:xfrm>
              <a:prstGeom prst="rect">
                <a:avLst/>
              </a:prstGeom>
              <a:blipFill>
                <a:blip r:embed="rId3"/>
                <a:stretch>
                  <a:fillRect r="-1862" b="-10870"/>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0262A38-00DD-42D1-2824-573C87601F1F}"/>
                  </a:ext>
                </a:extLst>
              </p:cNvPr>
              <p:cNvSpPr txBox="1"/>
              <p:nvPr/>
            </p:nvSpPr>
            <p:spPr>
              <a:xfrm>
                <a:off x="3121184" y="3186913"/>
                <a:ext cx="242053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tr-TR" b="0" i="1" smtClean="0">
                          <a:latin typeface="Cambria Math" panose="02040503050406030204" pitchFamily="18" charset="0"/>
                        </a:rPr>
                        <m:t>.75</m:t>
                      </m:r>
                      <m:r>
                        <a:rPr lang="tr-TR" b="0" i="1" smtClean="0">
                          <a:latin typeface="Cambria Math" panose="02040503050406030204" pitchFamily="18" charset="0"/>
                        </a:rPr>
                        <m:t>𝑥</m:t>
                      </m:r>
                      <m:r>
                        <a:rPr lang="tr-TR" b="0" i="1" smtClean="0">
                          <a:latin typeface="Cambria Math" panose="02040503050406030204" pitchFamily="18" charset="0"/>
                        </a:rPr>
                        <m:t>1+ .60 </m:t>
                      </m:r>
                      <m:r>
                        <a:rPr lang="tr-TR" b="0" i="1" smtClean="0">
                          <a:latin typeface="Cambria Math" panose="02040503050406030204" pitchFamily="18" charset="0"/>
                        </a:rPr>
                        <m:t>𝑥</m:t>
                      </m:r>
                      <m:r>
                        <a:rPr lang="tr-TR" b="0" i="1" smtClean="0">
                          <a:latin typeface="Cambria Math" panose="02040503050406030204" pitchFamily="18" charset="0"/>
                        </a:rPr>
                        <m:t>2 ≤1200</m:t>
                      </m:r>
                    </m:oMath>
                  </m:oMathPara>
                </a14:m>
                <a:endParaRPr lang="tr-TR" dirty="0"/>
              </a:p>
            </p:txBody>
          </p:sp>
        </mc:Choice>
        <mc:Fallback xmlns="">
          <p:sp>
            <p:nvSpPr>
              <p:cNvPr id="6" name="TextBox 5">
                <a:extLst>
                  <a:ext uri="{FF2B5EF4-FFF2-40B4-BE49-F238E27FC236}">
                    <a16:creationId xmlns:a16="http://schemas.microsoft.com/office/drawing/2014/main" id="{00262A38-00DD-42D1-2824-573C87601F1F}"/>
                  </a:ext>
                </a:extLst>
              </p:cNvPr>
              <p:cNvSpPr txBox="1">
                <a:spLocks noRot="1" noChangeAspect="1" noMove="1" noResize="1" noEditPoints="1" noAdjustHandles="1" noChangeArrowheads="1" noChangeShapeType="1" noTextEdit="1"/>
              </p:cNvSpPr>
              <p:nvPr/>
            </p:nvSpPr>
            <p:spPr>
              <a:xfrm>
                <a:off x="3121184" y="3186913"/>
                <a:ext cx="2420534" cy="276999"/>
              </a:xfrm>
              <a:prstGeom prst="rect">
                <a:avLst/>
              </a:prstGeom>
              <a:blipFill>
                <a:blip r:embed="rId4"/>
                <a:stretch>
                  <a:fillRect r="-2015" b="-11111"/>
                </a:stretch>
              </a:blipFill>
            </p:spPr>
            <p:txBody>
              <a:bodyPr/>
              <a:lstStyle/>
              <a:p>
                <a:r>
                  <a:rPr lang="tr-TR">
                    <a:noFill/>
                  </a:rPr>
                  <a:t> </a:t>
                </a:r>
              </a:p>
            </p:txBody>
          </p:sp>
        </mc:Fallback>
      </mc:AlternateContent>
      <p:sp>
        <p:nvSpPr>
          <p:cNvPr id="7" name="Metin kutusu 6">
            <a:extLst>
              <a:ext uri="{FF2B5EF4-FFF2-40B4-BE49-F238E27FC236}">
                <a16:creationId xmlns:a16="http://schemas.microsoft.com/office/drawing/2014/main" id="{984E8F7A-2E99-DA2E-7693-A4D45FED1286}"/>
              </a:ext>
            </a:extLst>
          </p:cNvPr>
          <p:cNvSpPr txBox="1"/>
          <p:nvPr/>
        </p:nvSpPr>
        <p:spPr>
          <a:xfrm>
            <a:off x="5976344" y="1898379"/>
            <a:ext cx="1867819" cy="369332"/>
          </a:xfrm>
          <a:prstGeom prst="rect">
            <a:avLst/>
          </a:prstGeom>
          <a:noFill/>
        </p:spPr>
        <p:txBody>
          <a:bodyPr wrap="none" rtlCol="0">
            <a:spAutoFit/>
          </a:bodyPr>
          <a:lstStyle/>
          <a:p>
            <a:r>
              <a:rPr lang="tr-TR" dirty="0">
                <a:solidFill>
                  <a:srgbClr val="FF0000"/>
                </a:solidFill>
              </a:rPr>
              <a:t>Doğrusal değil !</a:t>
            </a:r>
          </a:p>
        </p:txBody>
      </p:sp>
    </p:spTree>
    <p:extLst>
      <p:ext uri="{BB962C8B-B14F-4D97-AF65-F5344CB8AC3E}">
        <p14:creationId xmlns:p14="http://schemas.microsoft.com/office/powerpoint/2010/main" val="1095579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1+#ppt_w/2"/>
                                          </p:val>
                                        </p:tav>
                                        <p:tav tm="100000">
                                          <p:val>
                                            <p:strVal val="#ppt_x"/>
                                          </p:val>
                                        </p:tav>
                                      </p:tavLst>
                                    </p:anim>
                                    <p:anim calcmode="lin" valueType="num">
                                      <p:cBhvr additive="base">
                                        <p:cTn id="20"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a:extLst>
              <a:ext uri="{FF2B5EF4-FFF2-40B4-BE49-F238E27FC236}">
                <a16:creationId xmlns:a16="http://schemas.microsoft.com/office/drawing/2014/main" id="{920DFE85-5821-6BE2-1AD8-C3E7527581F6}"/>
              </a:ext>
            </a:extLst>
          </p:cNvPr>
          <p:cNvSpPr>
            <a:spLocks noGrp="1"/>
          </p:cNvSpPr>
          <p:nvPr>
            <p:ph idx="1"/>
          </p:nvPr>
        </p:nvSpPr>
        <p:spPr/>
        <p:txBody>
          <a:bodyPr/>
          <a:lstStyle/>
          <a:p>
            <a:pPr>
              <a:buFont typeface="Arial" panose="020B0604020202020204" pitchFamily="34" charset="0"/>
              <a:buChar char="•"/>
            </a:pPr>
            <a:r>
              <a:rPr lang="tr-TR" dirty="0">
                <a:effectLst/>
              </a:rPr>
              <a:t>BOYTAŞ firmasının üç fabrikası var ve her fabrikada üç ayrı boyda makine parçası üretilmektedir. Üç boy makina parçasının satışından elde edilen birim kârlar şöyledir: </a:t>
            </a:r>
          </a:p>
          <a:p>
            <a:pPr>
              <a:buFont typeface="Arial" panose="020B0604020202020204" pitchFamily="34" charset="0"/>
              <a:buChar char="•"/>
            </a:pPr>
            <a:endParaRPr lang="tr-TR" dirty="0">
              <a:effectLst/>
            </a:endParaRPr>
          </a:p>
          <a:p>
            <a:pPr>
              <a:buFont typeface="Arial" panose="020B0604020202020204" pitchFamily="34" charset="0"/>
              <a:buChar char="•"/>
            </a:pPr>
            <a:r>
              <a:rPr lang="tr-TR" dirty="0">
                <a:effectLst/>
              </a:rPr>
              <a:t>Büyük boy için 800 ₺, orta boy için 600 </a:t>
            </a:r>
            <a:r>
              <a:rPr lang="tr-TR" dirty="0"/>
              <a:t>₺</a:t>
            </a:r>
            <a:r>
              <a:rPr lang="tr-TR" dirty="0">
                <a:effectLst/>
              </a:rPr>
              <a:t> ve küçük boy içinde 540 </a:t>
            </a:r>
            <a:r>
              <a:rPr lang="tr-TR" dirty="0"/>
              <a:t>₺</a:t>
            </a:r>
            <a:r>
              <a:rPr lang="tr-TR" dirty="0">
                <a:effectLst/>
              </a:rPr>
              <a:t>. Üç fabrikadaki emek ve makina güçlerine göre ancak haftada 1 </a:t>
            </a:r>
            <a:r>
              <a:rPr lang="tr-TR" dirty="0" err="1">
                <a:effectLst/>
              </a:rPr>
              <a:t>nolu</a:t>
            </a:r>
            <a:r>
              <a:rPr lang="tr-TR" dirty="0">
                <a:effectLst/>
              </a:rPr>
              <a:t> fabrikada 800 birim, 2 </a:t>
            </a:r>
            <a:r>
              <a:rPr lang="tr-TR" dirty="0" err="1">
                <a:effectLst/>
              </a:rPr>
              <a:t>nolu</a:t>
            </a:r>
            <a:r>
              <a:rPr lang="tr-TR" dirty="0">
                <a:effectLst/>
              </a:rPr>
              <a:t> fabrikada 650 birim ve 3 </a:t>
            </a:r>
            <a:r>
              <a:rPr lang="tr-TR" dirty="0" err="1">
                <a:effectLst/>
              </a:rPr>
              <a:t>nolu</a:t>
            </a:r>
            <a:r>
              <a:rPr lang="tr-TR" dirty="0">
                <a:effectLst/>
              </a:rPr>
              <a:t> fabrikada 450 birim ürün üretilebilmektedir. Fabrikaların stoklama alanı sınırlıdır. 1 </a:t>
            </a:r>
            <a:r>
              <a:rPr lang="tr-TR" dirty="0" err="1">
                <a:effectLst/>
              </a:rPr>
              <a:t>nolu</a:t>
            </a:r>
            <a:r>
              <a:rPr lang="tr-TR" dirty="0">
                <a:effectLst/>
              </a:rPr>
              <a:t> fabrikanın 1400 m2, 2 </a:t>
            </a:r>
            <a:r>
              <a:rPr lang="tr-TR" dirty="0" err="1">
                <a:effectLst/>
              </a:rPr>
              <a:t>nolu</a:t>
            </a:r>
            <a:r>
              <a:rPr lang="tr-TR" dirty="0">
                <a:effectLst/>
              </a:rPr>
              <a:t> fabrikanın 1250 m2 ve 3 </a:t>
            </a:r>
            <a:r>
              <a:rPr lang="tr-TR" dirty="0" err="1">
                <a:effectLst/>
              </a:rPr>
              <a:t>nolu</a:t>
            </a:r>
            <a:r>
              <a:rPr lang="tr-TR" dirty="0">
                <a:effectLst/>
              </a:rPr>
              <a:t> fabrikanın da 800 m2 </a:t>
            </a:r>
            <a:r>
              <a:rPr lang="tr-TR" dirty="0" err="1">
                <a:effectLst/>
              </a:rPr>
              <a:t>lik</a:t>
            </a:r>
            <a:r>
              <a:rPr lang="tr-TR" dirty="0">
                <a:effectLst/>
              </a:rPr>
              <a:t> stoklama alanı vardır. Büyük boy parçanın haftalık üretiminde 2.5 m2, orta boy parçanın üretiminde 2 m2 ve küçük boy parçanın üretimi için 1.5 m2 yere gerek vardır.</a:t>
            </a:r>
          </a:p>
          <a:p>
            <a:pPr>
              <a:buFont typeface="Arial" panose="020B0604020202020204" pitchFamily="34" charset="0"/>
              <a:buChar char="•"/>
            </a:pPr>
            <a:endParaRPr lang="tr-TR" dirty="0">
              <a:effectLst/>
            </a:endParaRPr>
          </a:p>
          <a:p>
            <a:pPr>
              <a:buFont typeface="Arial" panose="020B0604020202020204" pitchFamily="34" charset="0"/>
              <a:buChar char="•"/>
            </a:pPr>
            <a:r>
              <a:rPr lang="tr-TR" dirty="0">
                <a:effectLst/>
              </a:rPr>
              <a:t>Satış bölümünün tahminine göre haftada büyük boy parçadan 800, orta boy parçadan 900 ve küçük boy parçadan da 600 birim satılabilmektedir</a:t>
            </a:r>
            <a:r>
              <a:rPr lang="tr-TR" u="sng" dirty="0">
                <a:effectLst/>
              </a:rPr>
              <a:t>. Öte yandan, yönetim üç fabrikada üretilen malların göreli sayısının emek ve makina kapasitelerine denk oranda olmasını istemektedir.</a:t>
            </a:r>
            <a:r>
              <a:rPr lang="tr-TR" dirty="0">
                <a:effectLst/>
              </a:rPr>
              <a:t> Yönetim kârını en çok yapabilmek için üç fabrikada her bir boydan ne kadar birimlik ürün üretilmesi gerektiğini saptamak istemektedir. </a:t>
            </a:r>
          </a:p>
          <a:p>
            <a:pPr>
              <a:buFont typeface="Arial" panose="020B0604020202020204" pitchFamily="34" charset="0"/>
              <a:buChar char="•"/>
            </a:pPr>
            <a:endParaRPr lang="tr-TR" dirty="0">
              <a:effectLst/>
            </a:endParaRPr>
          </a:p>
          <a:p>
            <a:pPr>
              <a:buFont typeface="Arial" panose="020B0604020202020204" pitchFamily="34" charset="0"/>
              <a:buChar char="•"/>
            </a:pPr>
            <a:r>
              <a:rPr lang="tr-TR" dirty="0">
                <a:effectLst/>
              </a:rPr>
              <a:t>Problemi doğrusal programlama modeli olarak formülleştiriniz.</a:t>
            </a:r>
            <a:endParaRPr lang="tr-TR" dirty="0"/>
          </a:p>
          <a:p>
            <a:endParaRPr lang="tr-TR" dirty="0"/>
          </a:p>
        </p:txBody>
      </p:sp>
      <p:sp>
        <p:nvSpPr>
          <p:cNvPr id="3" name="Başlık 2">
            <a:extLst>
              <a:ext uri="{FF2B5EF4-FFF2-40B4-BE49-F238E27FC236}">
                <a16:creationId xmlns:a16="http://schemas.microsoft.com/office/drawing/2014/main" id="{918D8417-94D9-D516-BB83-C75ADE3541FF}"/>
              </a:ext>
            </a:extLst>
          </p:cNvPr>
          <p:cNvSpPr>
            <a:spLocks noGrp="1"/>
          </p:cNvSpPr>
          <p:nvPr>
            <p:ph type="title"/>
          </p:nvPr>
        </p:nvSpPr>
        <p:spPr/>
        <p:txBody>
          <a:bodyPr/>
          <a:lstStyle/>
          <a:p>
            <a:r>
              <a:rPr lang="tr-TR" dirty="0" err="1"/>
              <a:t>Boytaş</a:t>
            </a:r>
            <a:endParaRPr lang="tr-TR" dirty="0"/>
          </a:p>
        </p:txBody>
      </p:sp>
    </p:spTree>
    <p:extLst>
      <p:ext uri="{BB962C8B-B14F-4D97-AF65-F5344CB8AC3E}">
        <p14:creationId xmlns:p14="http://schemas.microsoft.com/office/powerpoint/2010/main" val="36594839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a:extLst>
              <a:ext uri="{FF2B5EF4-FFF2-40B4-BE49-F238E27FC236}">
                <a16:creationId xmlns:a16="http://schemas.microsoft.com/office/drawing/2014/main" id="{059C8724-D82C-46B7-5A4A-0514686A120D}"/>
              </a:ext>
            </a:extLst>
          </p:cNvPr>
          <p:cNvSpPr>
            <a:spLocks noGrp="1"/>
          </p:cNvSpPr>
          <p:nvPr>
            <p:ph type="title"/>
          </p:nvPr>
        </p:nvSpPr>
        <p:spPr/>
        <p:txBody>
          <a:bodyPr/>
          <a:lstStyle/>
          <a:p>
            <a:r>
              <a:rPr lang="tr-TR" dirty="0" err="1"/>
              <a:t>Boytaş</a:t>
            </a:r>
            <a:endParaRPr lang="tr-TR"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483020F1-F539-2131-D5CE-A4975912BA90}"/>
                  </a:ext>
                </a:extLst>
              </p:cNvPr>
              <p:cNvSpPr txBox="1"/>
              <p:nvPr/>
            </p:nvSpPr>
            <p:spPr>
              <a:xfrm>
                <a:off x="179512" y="976568"/>
                <a:ext cx="7170443"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tr-TR" b="0" i="1" smtClean="0">
                          <a:latin typeface="Cambria Math" panose="02040503050406030204" pitchFamily="18" charset="0"/>
                        </a:rPr>
                        <m:t>𝑥𝑖𝑗</m:t>
                      </m:r>
                      <m:r>
                        <a:rPr lang="tr-TR" b="0" i="1" smtClean="0">
                          <a:latin typeface="Cambria Math" panose="02040503050406030204" pitchFamily="18" charset="0"/>
                        </a:rPr>
                        <m:t> :</m:t>
                      </m:r>
                      <m:r>
                        <a:rPr lang="tr-TR" b="0" i="1" smtClean="0">
                          <a:latin typeface="Cambria Math" panose="02040503050406030204" pitchFamily="18" charset="0"/>
                        </a:rPr>
                        <m:t>𝑖</m:t>
                      </m:r>
                      <m:r>
                        <a:rPr lang="tr-TR" b="0" i="1" smtClean="0">
                          <a:latin typeface="Cambria Math" panose="02040503050406030204" pitchFamily="18" charset="0"/>
                        </a:rPr>
                        <m:t>. </m:t>
                      </m:r>
                      <m:r>
                        <a:rPr lang="tr-TR" b="0" i="1" smtClean="0">
                          <a:latin typeface="Cambria Math" panose="02040503050406030204" pitchFamily="18" charset="0"/>
                        </a:rPr>
                        <m:t>𝑓𝑎𝑏𝑟𝑖𝑘𝑎𝑑𝑎</m:t>
                      </m:r>
                      <m:r>
                        <a:rPr lang="tr-TR" b="0" i="1" smtClean="0">
                          <a:latin typeface="Cambria Math" panose="02040503050406030204" pitchFamily="18" charset="0"/>
                        </a:rPr>
                        <m:t> </m:t>
                      </m:r>
                      <m:r>
                        <a:rPr lang="tr-TR" b="0" i="1" smtClean="0">
                          <a:latin typeface="Cambria Math" panose="02040503050406030204" pitchFamily="18" charset="0"/>
                        </a:rPr>
                        <m:t>𝑗</m:t>
                      </m:r>
                      <m:r>
                        <a:rPr lang="tr-TR" b="0" i="1" smtClean="0">
                          <a:latin typeface="Cambria Math" panose="02040503050406030204" pitchFamily="18" charset="0"/>
                        </a:rPr>
                        <m:t>. ü</m:t>
                      </m:r>
                      <m:r>
                        <a:rPr lang="tr-TR" b="0" i="1" smtClean="0">
                          <a:latin typeface="Cambria Math" panose="02040503050406030204" pitchFamily="18" charset="0"/>
                        </a:rPr>
                        <m:t>𝑟</m:t>
                      </m:r>
                      <m:r>
                        <a:rPr lang="tr-TR" b="0" i="1" smtClean="0">
                          <a:latin typeface="Cambria Math" panose="02040503050406030204" pitchFamily="18" charset="0"/>
                        </a:rPr>
                        <m:t>ü</m:t>
                      </m:r>
                      <m:r>
                        <a:rPr lang="tr-TR" b="0" i="1" smtClean="0">
                          <a:latin typeface="Cambria Math" panose="02040503050406030204" pitchFamily="18" charset="0"/>
                        </a:rPr>
                        <m:t>𝑛𝑒𝑛</m:t>
                      </m:r>
                      <m:r>
                        <a:rPr lang="tr-TR" b="0" i="1" smtClean="0">
                          <a:latin typeface="Cambria Math" panose="02040503050406030204" pitchFamily="18" charset="0"/>
                        </a:rPr>
                        <m:t> </m:t>
                      </m:r>
                      <m:r>
                        <a:rPr lang="tr-TR" b="0" i="1" smtClean="0">
                          <a:latin typeface="Cambria Math" panose="02040503050406030204" pitchFamily="18" charset="0"/>
                        </a:rPr>
                        <m:t>𝑛𝑒</m:t>
                      </m:r>
                      <m:r>
                        <a:rPr lang="tr-TR" b="0" i="1" smtClean="0">
                          <a:latin typeface="Cambria Math" panose="02040503050406030204" pitchFamily="18" charset="0"/>
                        </a:rPr>
                        <m:t> </m:t>
                      </m:r>
                      <m:r>
                        <a:rPr lang="tr-TR" b="0" i="1" smtClean="0">
                          <a:latin typeface="Cambria Math" panose="02040503050406030204" pitchFamily="18" charset="0"/>
                        </a:rPr>
                        <m:t>𝑘𝑎𝑑𝑎𝑟</m:t>
                      </m:r>
                      <m:r>
                        <a:rPr lang="tr-TR" b="0" i="1" smtClean="0">
                          <a:latin typeface="Cambria Math" panose="02040503050406030204" pitchFamily="18" charset="0"/>
                        </a:rPr>
                        <m:t> ü</m:t>
                      </m:r>
                      <m:r>
                        <a:rPr lang="tr-TR" b="0" i="1" smtClean="0">
                          <a:latin typeface="Cambria Math" panose="02040503050406030204" pitchFamily="18" charset="0"/>
                        </a:rPr>
                        <m:t>𝑟𝑒𝑡𝑖𝑙𝑒𝑐𝑒𝑘</m:t>
                      </m:r>
                      <m:r>
                        <a:rPr lang="tr-TR" b="0" i="1" smtClean="0">
                          <a:latin typeface="Cambria Math" panose="02040503050406030204" pitchFamily="18" charset="0"/>
                        </a:rPr>
                        <m:t> (</m:t>
                      </m:r>
                      <m:r>
                        <m:rPr>
                          <m:nor/>
                        </m:rPr>
                        <a:rPr lang="tr-TR" dirty="0"/>
                        <m:t>i</m:t>
                      </m:r>
                      <m:r>
                        <m:rPr>
                          <m:nor/>
                        </m:rPr>
                        <a:rPr lang="tr-TR" dirty="0"/>
                        <m:t>=1..3, </m:t>
                      </m:r>
                      <m:r>
                        <m:rPr>
                          <m:nor/>
                        </m:rPr>
                        <a:rPr lang="tr-TR" dirty="0"/>
                        <m:t>J</m:t>
                      </m:r>
                      <m:r>
                        <m:rPr>
                          <m:nor/>
                        </m:rPr>
                        <a:rPr lang="tr-TR" dirty="0"/>
                        <m:t>=1..3</m:t>
                      </m:r>
                      <m:r>
                        <a:rPr lang="tr-TR" b="0" i="1" smtClean="0">
                          <a:latin typeface="Cambria Math" panose="02040503050406030204" pitchFamily="18" charset="0"/>
                        </a:rPr>
                        <m:t>)</m:t>
                      </m:r>
                    </m:oMath>
                  </m:oMathPara>
                </a14:m>
                <a:endParaRPr lang="tr-TR" dirty="0"/>
              </a:p>
            </p:txBody>
          </p:sp>
        </mc:Choice>
        <mc:Fallback xmlns="">
          <p:sp>
            <p:nvSpPr>
              <p:cNvPr id="4" name="TextBox 3">
                <a:extLst>
                  <a:ext uri="{FF2B5EF4-FFF2-40B4-BE49-F238E27FC236}">
                    <a16:creationId xmlns:a16="http://schemas.microsoft.com/office/drawing/2014/main" id="{483020F1-F539-2131-D5CE-A4975912BA90}"/>
                  </a:ext>
                </a:extLst>
              </p:cNvPr>
              <p:cNvSpPr txBox="1">
                <a:spLocks noRot="1" noChangeAspect="1" noMove="1" noResize="1" noEditPoints="1" noAdjustHandles="1" noChangeArrowheads="1" noChangeShapeType="1" noTextEdit="1"/>
              </p:cNvSpPr>
              <p:nvPr/>
            </p:nvSpPr>
            <p:spPr>
              <a:xfrm>
                <a:off x="179512" y="976568"/>
                <a:ext cx="7170443" cy="276999"/>
              </a:xfrm>
              <a:prstGeom prst="rect">
                <a:avLst/>
              </a:prstGeom>
              <a:blipFill>
                <a:blip r:embed="rId2"/>
                <a:stretch>
                  <a:fillRect t="-2174" b="-32609"/>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E2C82596-323D-2E0B-3ED3-0CE41B736C53}"/>
                  </a:ext>
                </a:extLst>
              </p:cNvPr>
              <p:cNvSpPr txBox="1"/>
              <p:nvPr/>
            </p:nvSpPr>
            <p:spPr>
              <a:xfrm>
                <a:off x="284832" y="1409665"/>
                <a:ext cx="857433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tr-TR" b="0" i="1" smtClean="0">
                          <a:latin typeface="Cambria Math" panose="02040503050406030204" pitchFamily="18" charset="0"/>
                        </a:rPr>
                        <m:t>𝑀𝑎𝑥</m:t>
                      </m:r>
                      <m:r>
                        <a:rPr lang="tr-TR" b="0" i="1" smtClean="0">
                          <a:latin typeface="Cambria Math" panose="02040503050406030204" pitchFamily="18" charset="0"/>
                        </a:rPr>
                        <m:t> </m:t>
                      </m:r>
                      <m:r>
                        <a:rPr lang="tr-TR" b="0" i="1" smtClean="0">
                          <a:latin typeface="Cambria Math" panose="02040503050406030204" pitchFamily="18" charset="0"/>
                        </a:rPr>
                        <m:t>𝑍</m:t>
                      </m:r>
                      <m:r>
                        <a:rPr lang="tr-TR" b="0" i="1" smtClean="0">
                          <a:latin typeface="Cambria Math" panose="02040503050406030204" pitchFamily="18" charset="0"/>
                        </a:rPr>
                        <m:t>=800 </m:t>
                      </m:r>
                      <m:d>
                        <m:dPr>
                          <m:ctrlPr>
                            <a:rPr lang="tr-TR" b="0" i="1" smtClean="0">
                              <a:latin typeface="Cambria Math" panose="02040503050406030204" pitchFamily="18" charset="0"/>
                            </a:rPr>
                          </m:ctrlPr>
                        </m:dPr>
                        <m:e>
                          <m:r>
                            <a:rPr lang="tr-TR" b="0" i="1" smtClean="0">
                              <a:latin typeface="Cambria Math" panose="02040503050406030204" pitchFamily="18" charset="0"/>
                            </a:rPr>
                            <m:t>𝑥</m:t>
                          </m:r>
                          <m:r>
                            <a:rPr lang="tr-TR" b="0" i="1" smtClean="0">
                              <a:latin typeface="Cambria Math" panose="02040503050406030204" pitchFamily="18" charset="0"/>
                            </a:rPr>
                            <m:t>11+</m:t>
                          </m:r>
                          <m:r>
                            <a:rPr lang="tr-TR" b="0" i="1" smtClean="0">
                              <a:latin typeface="Cambria Math" panose="02040503050406030204" pitchFamily="18" charset="0"/>
                            </a:rPr>
                            <m:t>𝑥</m:t>
                          </m:r>
                          <m:r>
                            <a:rPr lang="tr-TR" b="0" i="1" smtClean="0">
                              <a:latin typeface="Cambria Math" panose="02040503050406030204" pitchFamily="18" charset="0"/>
                            </a:rPr>
                            <m:t>21+</m:t>
                          </m:r>
                          <m:r>
                            <a:rPr lang="tr-TR" b="0" i="1" smtClean="0">
                              <a:latin typeface="Cambria Math" panose="02040503050406030204" pitchFamily="18" charset="0"/>
                            </a:rPr>
                            <m:t>𝑥</m:t>
                          </m:r>
                          <m:r>
                            <a:rPr lang="tr-TR" b="0" i="1" smtClean="0">
                              <a:latin typeface="Cambria Math" panose="02040503050406030204" pitchFamily="18" charset="0"/>
                            </a:rPr>
                            <m:t>31</m:t>
                          </m:r>
                        </m:e>
                      </m:d>
                      <m:r>
                        <a:rPr lang="tr-TR" b="0" i="1" smtClean="0">
                          <a:latin typeface="Cambria Math" panose="02040503050406030204" pitchFamily="18" charset="0"/>
                        </a:rPr>
                        <m:t>+600 </m:t>
                      </m:r>
                      <m:d>
                        <m:dPr>
                          <m:ctrlPr>
                            <a:rPr lang="tr-TR" b="0" i="1" smtClean="0">
                              <a:latin typeface="Cambria Math" panose="02040503050406030204" pitchFamily="18" charset="0"/>
                            </a:rPr>
                          </m:ctrlPr>
                        </m:dPr>
                        <m:e>
                          <m:r>
                            <a:rPr lang="tr-TR" b="0" i="1" smtClean="0">
                              <a:latin typeface="Cambria Math" panose="02040503050406030204" pitchFamily="18" charset="0"/>
                            </a:rPr>
                            <m:t>𝑥</m:t>
                          </m:r>
                          <m:r>
                            <a:rPr lang="tr-TR" b="0" i="1" smtClean="0">
                              <a:latin typeface="Cambria Math" panose="02040503050406030204" pitchFamily="18" charset="0"/>
                            </a:rPr>
                            <m:t>12+</m:t>
                          </m:r>
                          <m:r>
                            <a:rPr lang="tr-TR" b="0" i="1" smtClean="0">
                              <a:latin typeface="Cambria Math" panose="02040503050406030204" pitchFamily="18" charset="0"/>
                            </a:rPr>
                            <m:t>𝑥</m:t>
                          </m:r>
                          <m:r>
                            <a:rPr lang="tr-TR" b="0" i="1" smtClean="0">
                              <a:latin typeface="Cambria Math" panose="02040503050406030204" pitchFamily="18" charset="0"/>
                            </a:rPr>
                            <m:t>22+</m:t>
                          </m:r>
                          <m:r>
                            <a:rPr lang="tr-TR" b="0" i="1" smtClean="0">
                              <a:latin typeface="Cambria Math" panose="02040503050406030204" pitchFamily="18" charset="0"/>
                            </a:rPr>
                            <m:t>𝑥</m:t>
                          </m:r>
                          <m:r>
                            <a:rPr lang="tr-TR" b="0" i="1" smtClean="0">
                              <a:latin typeface="Cambria Math" panose="02040503050406030204" pitchFamily="18" charset="0"/>
                            </a:rPr>
                            <m:t>32</m:t>
                          </m:r>
                        </m:e>
                      </m:d>
                      <m:r>
                        <a:rPr lang="tr-TR" b="0" i="1" smtClean="0">
                          <a:latin typeface="Cambria Math" panose="02040503050406030204" pitchFamily="18" charset="0"/>
                        </a:rPr>
                        <m:t>+540 (</m:t>
                      </m:r>
                      <m:r>
                        <a:rPr lang="tr-TR" b="0" i="1" smtClean="0">
                          <a:latin typeface="Cambria Math" panose="02040503050406030204" pitchFamily="18" charset="0"/>
                        </a:rPr>
                        <m:t>𝑥</m:t>
                      </m:r>
                      <m:r>
                        <a:rPr lang="tr-TR" b="0" i="1" smtClean="0">
                          <a:latin typeface="Cambria Math" panose="02040503050406030204" pitchFamily="18" charset="0"/>
                        </a:rPr>
                        <m:t>13+</m:t>
                      </m:r>
                      <m:r>
                        <a:rPr lang="tr-TR" b="0" i="1" smtClean="0">
                          <a:latin typeface="Cambria Math" panose="02040503050406030204" pitchFamily="18" charset="0"/>
                        </a:rPr>
                        <m:t>𝑥</m:t>
                      </m:r>
                      <m:r>
                        <a:rPr lang="tr-TR" b="0" i="1" smtClean="0">
                          <a:latin typeface="Cambria Math" panose="02040503050406030204" pitchFamily="18" charset="0"/>
                        </a:rPr>
                        <m:t>23+</m:t>
                      </m:r>
                      <m:r>
                        <a:rPr lang="tr-TR" b="0" i="1" smtClean="0">
                          <a:latin typeface="Cambria Math" panose="02040503050406030204" pitchFamily="18" charset="0"/>
                        </a:rPr>
                        <m:t>𝑥</m:t>
                      </m:r>
                      <m:r>
                        <a:rPr lang="tr-TR" b="0" i="1" smtClean="0">
                          <a:latin typeface="Cambria Math" panose="02040503050406030204" pitchFamily="18" charset="0"/>
                        </a:rPr>
                        <m:t>33) </m:t>
                      </m:r>
                    </m:oMath>
                  </m:oMathPara>
                </a14:m>
                <a:endParaRPr lang="tr-TR" dirty="0"/>
              </a:p>
            </p:txBody>
          </p:sp>
        </mc:Choice>
        <mc:Fallback xmlns="">
          <p:sp>
            <p:nvSpPr>
              <p:cNvPr id="6" name="TextBox 5">
                <a:extLst>
                  <a:ext uri="{FF2B5EF4-FFF2-40B4-BE49-F238E27FC236}">
                    <a16:creationId xmlns:a16="http://schemas.microsoft.com/office/drawing/2014/main" id="{E2C82596-323D-2E0B-3ED3-0CE41B736C53}"/>
                  </a:ext>
                </a:extLst>
              </p:cNvPr>
              <p:cNvSpPr txBox="1">
                <a:spLocks noRot="1" noChangeAspect="1" noMove="1" noResize="1" noEditPoints="1" noAdjustHandles="1" noChangeArrowheads="1" noChangeShapeType="1" noTextEdit="1"/>
              </p:cNvSpPr>
              <p:nvPr/>
            </p:nvSpPr>
            <p:spPr>
              <a:xfrm>
                <a:off x="284832" y="1409665"/>
                <a:ext cx="8574335" cy="276999"/>
              </a:xfrm>
              <a:prstGeom prst="rect">
                <a:avLst/>
              </a:prstGeom>
              <a:blipFill>
                <a:blip r:embed="rId3"/>
                <a:stretch>
                  <a:fillRect l="-142" t="-2174" b="-32609"/>
                </a:stretch>
              </a:blipFill>
            </p:spPr>
            <p:txBody>
              <a:bodyPr/>
              <a:lstStyle/>
              <a:p>
                <a:r>
                  <a:rPr lang="tr-TR">
                    <a:noFill/>
                  </a:rPr>
                  <a:t> </a:t>
                </a:r>
              </a:p>
            </p:txBody>
          </p:sp>
        </mc:Fallback>
      </mc:AlternateContent>
      <p:sp>
        <p:nvSpPr>
          <p:cNvPr id="7" name="TextBox 6">
            <a:extLst>
              <a:ext uri="{FF2B5EF4-FFF2-40B4-BE49-F238E27FC236}">
                <a16:creationId xmlns:a16="http://schemas.microsoft.com/office/drawing/2014/main" id="{40223AD5-DB86-20C5-2A15-599DF55791FF}"/>
              </a:ext>
            </a:extLst>
          </p:cNvPr>
          <p:cNvSpPr txBox="1"/>
          <p:nvPr/>
        </p:nvSpPr>
        <p:spPr>
          <a:xfrm>
            <a:off x="267659" y="2203682"/>
            <a:ext cx="1149674" cy="923330"/>
          </a:xfrm>
          <a:prstGeom prst="rect">
            <a:avLst/>
          </a:prstGeom>
          <a:noFill/>
        </p:spPr>
        <p:txBody>
          <a:bodyPr wrap="none" rtlCol="0">
            <a:spAutoFit/>
          </a:bodyPr>
          <a:lstStyle/>
          <a:p>
            <a:r>
              <a:rPr lang="tr-TR" dirty="0"/>
              <a:t>1: Büyük</a:t>
            </a:r>
          </a:p>
          <a:p>
            <a:r>
              <a:rPr lang="tr-TR" dirty="0"/>
              <a:t>2: Orta</a:t>
            </a:r>
          </a:p>
          <a:p>
            <a:r>
              <a:rPr lang="tr-TR" dirty="0"/>
              <a:t>3: Küçük</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3A2D33E-F7B3-F183-D7CF-D9F03D56EF49}"/>
                  </a:ext>
                </a:extLst>
              </p:cNvPr>
              <p:cNvSpPr txBox="1"/>
              <p:nvPr/>
            </p:nvSpPr>
            <p:spPr>
              <a:xfrm>
                <a:off x="1979712" y="2204865"/>
                <a:ext cx="249267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tr-TR" b="0" i="1" smtClean="0">
                          <a:latin typeface="Cambria Math" panose="02040503050406030204" pitchFamily="18" charset="0"/>
                        </a:rPr>
                        <m:t>𝑥</m:t>
                      </m:r>
                      <m:r>
                        <a:rPr lang="tr-TR" b="0" i="1" smtClean="0">
                          <a:latin typeface="Cambria Math" panose="02040503050406030204" pitchFamily="18" charset="0"/>
                        </a:rPr>
                        <m:t>11+</m:t>
                      </m:r>
                      <m:r>
                        <a:rPr lang="tr-TR" b="0" i="1" smtClean="0">
                          <a:latin typeface="Cambria Math" panose="02040503050406030204" pitchFamily="18" charset="0"/>
                        </a:rPr>
                        <m:t>𝑥</m:t>
                      </m:r>
                      <m:r>
                        <a:rPr lang="tr-TR" b="0" i="1" smtClean="0">
                          <a:latin typeface="Cambria Math" panose="02040503050406030204" pitchFamily="18" charset="0"/>
                        </a:rPr>
                        <m:t>12+</m:t>
                      </m:r>
                      <m:r>
                        <a:rPr lang="tr-TR" b="0" i="1" smtClean="0">
                          <a:latin typeface="Cambria Math" panose="02040503050406030204" pitchFamily="18" charset="0"/>
                        </a:rPr>
                        <m:t>𝑥</m:t>
                      </m:r>
                      <m:r>
                        <a:rPr lang="tr-TR" b="0" i="1" smtClean="0">
                          <a:latin typeface="Cambria Math" panose="02040503050406030204" pitchFamily="18" charset="0"/>
                        </a:rPr>
                        <m:t>13 ≤800</m:t>
                      </m:r>
                    </m:oMath>
                  </m:oMathPara>
                </a14:m>
                <a:endParaRPr lang="tr-TR" dirty="0"/>
              </a:p>
            </p:txBody>
          </p:sp>
        </mc:Choice>
        <mc:Fallback xmlns="">
          <p:sp>
            <p:nvSpPr>
              <p:cNvPr id="8" name="TextBox 7">
                <a:extLst>
                  <a:ext uri="{FF2B5EF4-FFF2-40B4-BE49-F238E27FC236}">
                    <a16:creationId xmlns:a16="http://schemas.microsoft.com/office/drawing/2014/main" id="{C3A2D33E-F7B3-F183-D7CF-D9F03D56EF49}"/>
                  </a:ext>
                </a:extLst>
              </p:cNvPr>
              <p:cNvSpPr txBox="1">
                <a:spLocks noRot="1" noChangeAspect="1" noMove="1" noResize="1" noEditPoints="1" noAdjustHandles="1" noChangeArrowheads="1" noChangeShapeType="1" noTextEdit="1"/>
              </p:cNvSpPr>
              <p:nvPr/>
            </p:nvSpPr>
            <p:spPr>
              <a:xfrm>
                <a:off x="1979712" y="2204865"/>
                <a:ext cx="2492670" cy="276999"/>
              </a:xfrm>
              <a:prstGeom prst="rect">
                <a:avLst/>
              </a:prstGeom>
              <a:blipFill>
                <a:blip r:embed="rId4"/>
                <a:stretch>
                  <a:fillRect l="-1711" r="-1467" b="-11111"/>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3D8711AB-2719-19BF-3074-57119FCF4DDD}"/>
                  </a:ext>
                </a:extLst>
              </p:cNvPr>
              <p:cNvSpPr txBox="1"/>
              <p:nvPr/>
            </p:nvSpPr>
            <p:spPr>
              <a:xfrm>
                <a:off x="1979712" y="2575845"/>
                <a:ext cx="249267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tr-TR" b="0" i="1" smtClean="0">
                          <a:latin typeface="Cambria Math" panose="02040503050406030204" pitchFamily="18" charset="0"/>
                        </a:rPr>
                        <m:t>𝑥</m:t>
                      </m:r>
                      <m:r>
                        <a:rPr lang="tr-TR" b="0" i="1" smtClean="0">
                          <a:latin typeface="Cambria Math" panose="02040503050406030204" pitchFamily="18" charset="0"/>
                        </a:rPr>
                        <m:t>21+</m:t>
                      </m:r>
                      <m:r>
                        <a:rPr lang="tr-TR" b="0" i="1" smtClean="0">
                          <a:latin typeface="Cambria Math" panose="02040503050406030204" pitchFamily="18" charset="0"/>
                        </a:rPr>
                        <m:t>𝑥</m:t>
                      </m:r>
                      <m:r>
                        <a:rPr lang="tr-TR" b="0" i="1" smtClean="0">
                          <a:latin typeface="Cambria Math" panose="02040503050406030204" pitchFamily="18" charset="0"/>
                        </a:rPr>
                        <m:t>22+</m:t>
                      </m:r>
                      <m:r>
                        <a:rPr lang="tr-TR" b="0" i="1" smtClean="0">
                          <a:latin typeface="Cambria Math" panose="02040503050406030204" pitchFamily="18" charset="0"/>
                        </a:rPr>
                        <m:t>𝑥</m:t>
                      </m:r>
                      <m:r>
                        <a:rPr lang="tr-TR" b="0" i="1" smtClean="0">
                          <a:latin typeface="Cambria Math" panose="02040503050406030204" pitchFamily="18" charset="0"/>
                        </a:rPr>
                        <m:t>23 ≤650</m:t>
                      </m:r>
                    </m:oMath>
                  </m:oMathPara>
                </a14:m>
                <a:endParaRPr lang="tr-TR" dirty="0"/>
              </a:p>
            </p:txBody>
          </p:sp>
        </mc:Choice>
        <mc:Fallback xmlns="">
          <p:sp>
            <p:nvSpPr>
              <p:cNvPr id="9" name="TextBox 8">
                <a:extLst>
                  <a:ext uri="{FF2B5EF4-FFF2-40B4-BE49-F238E27FC236}">
                    <a16:creationId xmlns:a16="http://schemas.microsoft.com/office/drawing/2014/main" id="{3D8711AB-2719-19BF-3074-57119FCF4DDD}"/>
                  </a:ext>
                </a:extLst>
              </p:cNvPr>
              <p:cNvSpPr txBox="1">
                <a:spLocks noRot="1" noChangeAspect="1" noMove="1" noResize="1" noEditPoints="1" noAdjustHandles="1" noChangeArrowheads="1" noChangeShapeType="1" noTextEdit="1"/>
              </p:cNvSpPr>
              <p:nvPr/>
            </p:nvSpPr>
            <p:spPr>
              <a:xfrm>
                <a:off x="1979712" y="2575845"/>
                <a:ext cx="2492670" cy="276999"/>
              </a:xfrm>
              <a:prstGeom prst="rect">
                <a:avLst/>
              </a:prstGeom>
              <a:blipFill>
                <a:blip r:embed="rId5"/>
                <a:stretch>
                  <a:fillRect l="-1711" r="-1711" b="-11111"/>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38D3F124-BCD6-D8E2-E9FC-3EF2DFAF2679}"/>
                  </a:ext>
                </a:extLst>
              </p:cNvPr>
              <p:cNvSpPr txBox="1"/>
              <p:nvPr/>
            </p:nvSpPr>
            <p:spPr>
              <a:xfrm>
                <a:off x="1979712" y="2997514"/>
                <a:ext cx="249267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tr-TR" b="0" i="1" smtClean="0">
                          <a:latin typeface="Cambria Math" panose="02040503050406030204" pitchFamily="18" charset="0"/>
                        </a:rPr>
                        <m:t>𝑥</m:t>
                      </m:r>
                      <m:r>
                        <a:rPr lang="tr-TR" b="0" i="1" smtClean="0">
                          <a:latin typeface="Cambria Math" panose="02040503050406030204" pitchFamily="18" charset="0"/>
                        </a:rPr>
                        <m:t>31+</m:t>
                      </m:r>
                      <m:r>
                        <a:rPr lang="tr-TR" b="0" i="1" smtClean="0">
                          <a:latin typeface="Cambria Math" panose="02040503050406030204" pitchFamily="18" charset="0"/>
                        </a:rPr>
                        <m:t>𝑥</m:t>
                      </m:r>
                      <m:r>
                        <a:rPr lang="tr-TR" b="0" i="1" smtClean="0">
                          <a:latin typeface="Cambria Math" panose="02040503050406030204" pitchFamily="18" charset="0"/>
                        </a:rPr>
                        <m:t>32+</m:t>
                      </m:r>
                      <m:r>
                        <a:rPr lang="tr-TR" b="0" i="1" smtClean="0">
                          <a:latin typeface="Cambria Math" panose="02040503050406030204" pitchFamily="18" charset="0"/>
                        </a:rPr>
                        <m:t>𝑥</m:t>
                      </m:r>
                      <m:r>
                        <a:rPr lang="tr-TR" b="0" i="1" smtClean="0">
                          <a:latin typeface="Cambria Math" panose="02040503050406030204" pitchFamily="18" charset="0"/>
                        </a:rPr>
                        <m:t>33 ≤450</m:t>
                      </m:r>
                    </m:oMath>
                  </m:oMathPara>
                </a14:m>
                <a:endParaRPr lang="tr-TR" dirty="0"/>
              </a:p>
            </p:txBody>
          </p:sp>
        </mc:Choice>
        <mc:Fallback xmlns="">
          <p:sp>
            <p:nvSpPr>
              <p:cNvPr id="10" name="TextBox 9">
                <a:extLst>
                  <a:ext uri="{FF2B5EF4-FFF2-40B4-BE49-F238E27FC236}">
                    <a16:creationId xmlns:a16="http://schemas.microsoft.com/office/drawing/2014/main" id="{38D3F124-BCD6-D8E2-E9FC-3EF2DFAF2679}"/>
                  </a:ext>
                </a:extLst>
              </p:cNvPr>
              <p:cNvSpPr txBox="1">
                <a:spLocks noRot="1" noChangeAspect="1" noMove="1" noResize="1" noEditPoints="1" noAdjustHandles="1" noChangeArrowheads="1" noChangeShapeType="1" noTextEdit="1"/>
              </p:cNvSpPr>
              <p:nvPr/>
            </p:nvSpPr>
            <p:spPr>
              <a:xfrm>
                <a:off x="1979712" y="2997514"/>
                <a:ext cx="2492670" cy="276999"/>
              </a:xfrm>
              <a:prstGeom prst="rect">
                <a:avLst/>
              </a:prstGeom>
              <a:blipFill>
                <a:blip r:embed="rId6"/>
                <a:stretch>
                  <a:fillRect l="-1711" r="-1711" b="-11111"/>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5BF32827-F971-87FF-1F53-DA015DE035B9}"/>
                  </a:ext>
                </a:extLst>
              </p:cNvPr>
              <p:cNvSpPr txBox="1"/>
              <p:nvPr/>
            </p:nvSpPr>
            <p:spPr>
              <a:xfrm>
                <a:off x="2916899" y="3717032"/>
                <a:ext cx="3310202" cy="276999"/>
              </a:xfrm>
              <a:prstGeom prst="rect">
                <a:avLst/>
              </a:prstGeom>
              <a:noFill/>
            </p:spPr>
            <p:txBody>
              <a:bodyPr wrap="none" lIns="0" tIns="0" rIns="0" bIns="0" rtlCol="0">
                <a:spAutoFit/>
              </a:bodyPr>
              <a:lstStyle/>
              <a:p>
                <a:r>
                  <a:rPr lang="tr-TR" b="0" dirty="0">
                    <a:ea typeface="Cambria Math" panose="02040503050406030204" pitchFamily="18" charset="0"/>
                  </a:rPr>
                  <a:t>2.5</a:t>
                </a:r>
                <a14:m>
                  <m:oMath xmlns:m="http://schemas.openxmlformats.org/officeDocument/2006/math">
                    <m:r>
                      <a:rPr lang="tr-TR" b="0" i="1" smtClean="0">
                        <a:latin typeface="Cambria Math" panose="02040503050406030204" pitchFamily="18" charset="0"/>
                        <a:ea typeface="Cambria Math" panose="02040503050406030204" pitchFamily="18" charset="0"/>
                      </a:rPr>
                      <m:t>𝑥</m:t>
                    </m:r>
                    <m:r>
                      <a:rPr lang="tr-TR" b="0" i="1" smtClean="0">
                        <a:latin typeface="Cambria Math" panose="02040503050406030204" pitchFamily="18" charset="0"/>
                        <a:ea typeface="Cambria Math" panose="02040503050406030204" pitchFamily="18" charset="0"/>
                      </a:rPr>
                      <m:t>11+2</m:t>
                    </m:r>
                    <m:r>
                      <a:rPr lang="tr-TR" b="0" i="1" smtClean="0">
                        <a:latin typeface="Cambria Math" panose="02040503050406030204" pitchFamily="18" charset="0"/>
                        <a:ea typeface="Cambria Math" panose="02040503050406030204" pitchFamily="18" charset="0"/>
                      </a:rPr>
                      <m:t>𝑥</m:t>
                    </m:r>
                    <m:r>
                      <a:rPr lang="tr-TR" b="0" i="1" smtClean="0">
                        <a:latin typeface="Cambria Math" panose="02040503050406030204" pitchFamily="18" charset="0"/>
                        <a:ea typeface="Cambria Math" panose="02040503050406030204" pitchFamily="18" charset="0"/>
                      </a:rPr>
                      <m:t>12+1.5</m:t>
                    </m:r>
                    <m:r>
                      <a:rPr lang="tr-TR" b="0" i="1" smtClean="0">
                        <a:latin typeface="Cambria Math" panose="02040503050406030204" pitchFamily="18" charset="0"/>
                        <a:ea typeface="Cambria Math" panose="02040503050406030204" pitchFamily="18" charset="0"/>
                      </a:rPr>
                      <m:t>𝑥</m:t>
                    </m:r>
                    <m:r>
                      <a:rPr lang="tr-TR" b="0" i="1" smtClean="0">
                        <a:latin typeface="Cambria Math" panose="02040503050406030204" pitchFamily="18" charset="0"/>
                        <a:ea typeface="Cambria Math" panose="02040503050406030204" pitchFamily="18" charset="0"/>
                      </a:rPr>
                      <m:t>13 ≤1400</m:t>
                    </m:r>
                  </m:oMath>
                </a14:m>
                <a:endParaRPr lang="tr-TR" dirty="0"/>
              </a:p>
            </p:txBody>
          </p:sp>
        </mc:Choice>
        <mc:Fallback xmlns="">
          <p:sp>
            <p:nvSpPr>
              <p:cNvPr id="11" name="TextBox 10">
                <a:extLst>
                  <a:ext uri="{FF2B5EF4-FFF2-40B4-BE49-F238E27FC236}">
                    <a16:creationId xmlns:a16="http://schemas.microsoft.com/office/drawing/2014/main" id="{5BF32827-F971-87FF-1F53-DA015DE035B9}"/>
                  </a:ext>
                </a:extLst>
              </p:cNvPr>
              <p:cNvSpPr txBox="1">
                <a:spLocks noRot="1" noChangeAspect="1" noMove="1" noResize="1" noEditPoints="1" noAdjustHandles="1" noChangeArrowheads="1" noChangeShapeType="1" noTextEdit="1"/>
              </p:cNvSpPr>
              <p:nvPr/>
            </p:nvSpPr>
            <p:spPr>
              <a:xfrm>
                <a:off x="2916899" y="3717032"/>
                <a:ext cx="3310202" cy="276999"/>
              </a:xfrm>
              <a:prstGeom prst="rect">
                <a:avLst/>
              </a:prstGeom>
              <a:blipFill>
                <a:blip r:embed="rId7"/>
                <a:stretch>
                  <a:fillRect l="-4228" t="-28889" r="-551" b="-51111"/>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373C9929-0EF1-8C6A-1596-E539DA32C900}"/>
                  </a:ext>
                </a:extLst>
              </p:cNvPr>
              <p:cNvSpPr txBox="1"/>
              <p:nvPr/>
            </p:nvSpPr>
            <p:spPr>
              <a:xfrm>
                <a:off x="2972989" y="4123432"/>
                <a:ext cx="332302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nor/>
                        </m:rPr>
                        <a:rPr lang="tr-TR" dirty="0" smtClean="0">
                          <a:ea typeface="Cambria Math" panose="02040503050406030204" pitchFamily="18" charset="0"/>
                        </a:rPr>
                        <m:t>2.5</m:t>
                      </m:r>
                      <m:r>
                        <a:rPr lang="tr-TR" i="1">
                          <a:latin typeface="Cambria Math" panose="02040503050406030204" pitchFamily="18" charset="0"/>
                          <a:ea typeface="Cambria Math" panose="02040503050406030204" pitchFamily="18" charset="0"/>
                        </a:rPr>
                        <m:t>𝑥</m:t>
                      </m:r>
                      <m:r>
                        <a:rPr lang="tr-TR" b="0" i="1" smtClean="0">
                          <a:latin typeface="Cambria Math" panose="02040503050406030204" pitchFamily="18" charset="0"/>
                          <a:ea typeface="Cambria Math" panose="02040503050406030204" pitchFamily="18" charset="0"/>
                        </a:rPr>
                        <m:t>2</m:t>
                      </m:r>
                      <m:r>
                        <a:rPr lang="tr-TR" i="1">
                          <a:latin typeface="Cambria Math" panose="02040503050406030204" pitchFamily="18" charset="0"/>
                          <a:ea typeface="Cambria Math" panose="02040503050406030204" pitchFamily="18" charset="0"/>
                        </a:rPr>
                        <m:t>1+2</m:t>
                      </m:r>
                      <m:r>
                        <a:rPr lang="tr-TR" i="1">
                          <a:latin typeface="Cambria Math" panose="02040503050406030204" pitchFamily="18" charset="0"/>
                          <a:ea typeface="Cambria Math" panose="02040503050406030204" pitchFamily="18" charset="0"/>
                        </a:rPr>
                        <m:t>𝑥</m:t>
                      </m:r>
                      <m:r>
                        <a:rPr lang="tr-TR" b="0" i="1" smtClean="0">
                          <a:latin typeface="Cambria Math" panose="02040503050406030204" pitchFamily="18" charset="0"/>
                          <a:ea typeface="Cambria Math" panose="02040503050406030204" pitchFamily="18" charset="0"/>
                        </a:rPr>
                        <m:t>2</m:t>
                      </m:r>
                      <m:r>
                        <a:rPr lang="tr-TR" i="1">
                          <a:latin typeface="Cambria Math" panose="02040503050406030204" pitchFamily="18" charset="0"/>
                          <a:ea typeface="Cambria Math" panose="02040503050406030204" pitchFamily="18" charset="0"/>
                        </a:rPr>
                        <m:t>2+1.5</m:t>
                      </m:r>
                      <m:r>
                        <a:rPr lang="tr-TR" i="1">
                          <a:latin typeface="Cambria Math" panose="02040503050406030204" pitchFamily="18" charset="0"/>
                          <a:ea typeface="Cambria Math" panose="02040503050406030204" pitchFamily="18" charset="0"/>
                        </a:rPr>
                        <m:t>𝑥</m:t>
                      </m:r>
                      <m:r>
                        <a:rPr lang="tr-TR" b="0" i="1" smtClean="0">
                          <a:latin typeface="Cambria Math" panose="02040503050406030204" pitchFamily="18" charset="0"/>
                          <a:ea typeface="Cambria Math" panose="02040503050406030204" pitchFamily="18" charset="0"/>
                        </a:rPr>
                        <m:t>2</m:t>
                      </m:r>
                      <m:r>
                        <a:rPr lang="tr-TR" i="1">
                          <a:latin typeface="Cambria Math" panose="02040503050406030204" pitchFamily="18" charset="0"/>
                          <a:ea typeface="Cambria Math" panose="02040503050406030204" pitchFamily="18" charset="0"/>
                        </a:rPr>
                        <m:t>3</m:t>
                      </m:r>
                      <m:r>
                        <a:rPr lang="tr-TR" i="1" smtClean="0">
                          <a:latin typeface="Cambria Math" panose="02040503050406030204" pitchFamily="18" charset="0"/>
                          <a:ea typeface="Cambria Math" panose="02040503050406030204" pitchFamily="18" charset="0"/>
                        </a:rPr>
                        <m:t>≤</m:t>
                      </m:r>
                      <m:r>
                        <a:rPr lang="tr-TR" b="0" i="1" smtClean="0">
                          <a:latin typeface="Cambria Math" panose="02040503050406030204" pitchFamily="18" charset="0"/>
                          <a:ea typeface="Cambria Math" panose="02040503050406030204" pitchFamily="18" charset="0"/>
                        </a:rPr>
                        <m:t>1250</m:t>
                      </m:r>
                    </m:oMath>
                  </m:oMathPara>
                </a14:m>
                <a:endParaRPr lang="tr-TR" dirty="0"/>
              </a:p>
            </p:txBody>
          </p:sp>
        </mc:Choice>
        <mc:Fallback xmlns="">
          <p:sp>
            <p:nvSpPr>
              <p:cNvPr id="12" name="TextBox 11">
                <a:extLst>
                  <a:ext uri="{FF2B5EF4-FFF2-40B4-BE49-F238E27FC236}">
                    <a16:creationId xmlns:a16="http://schemas.microsoft.com/office/drawing/2014/main" id="{373C9929-0EF1-8C6A-1596-E539DA32C900}"/>
                  </a:ext>
                </a:extLst>
              </p:cNvPr>
              <p:cNvSpPr txBox="1">
                <a:spLocks noRot="1" noChangeAspect="1" noMove="1" noResize="1" noEditPoints="1" noAdjustHandles="1" noChangeArrowheads="1" noChangeShapeType="1" noTextEdit="1"/>
              </p:cNvSpPr>
              <p:nvPr/>
            </p:nvSpPr>
            <p:spPr>
              <a:xfrm>
                <a:off x="2972989" y="4123432"/>
                <a:ext cx="3323026" cy="276999"/>
              </a:xfrm>
              <a:prstGeom prst="rect">
                <a:avLst/>
              </a:prstGeom>
              <a:blipFill>
                <a:blip r:embed="rId8"/>
                <a:stretch>
                  <a:fillRect l="-734" r="-734" b="-10870"/>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B2CD4179-BFA6-AF55-5F71-57F716C8CB89}"/>
                  </a:ext>
                </a:extLst>
              </p:cNvPr>
              <p:cNvSpPr txBox="1"/>
              <p:nvPr/>
            </p:nvSpPr>
            <p:spPr>
              <a:xfrm>
                <a:off x="2916898" y="4548922"/>
                <a:ext cx="319478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nor/>
                        </m:rPr>
                        <a:rPr lang="tr-TR" dirty="0" smtClean="0">
                          <a:ea typeface="Cambria Math" panose="02040503050406030204" pitchFamily="18" charset="0"/>
                        </a:rPr>
                        <m:t>2.5</m:t>
                      </m:r>
                      <m:r>
                        <a:rPr lang="tr-TR" i="1">
                          <a:latin typeface="Cambria Math" panose="02040503050406030204" pitchFamily="18" charset="0"/>
                          <a:ea typeface="Cambria Math" panose="02040503050406030204" pitchFamily="18" charset="0"/>
                        </a:rPr>
                        <m:t>𝑥</m:t>
                      </m:r>
                      <m:r>
                        <a:rPr lang="tr-TR" b="0" i="1" smtClean="0">
                          <a:latin typeface="Cambria Math" panose="02040503050406030204" pitchFamily="18" charset="0"/>
                          <a:ea typeface="Cambria Math" panose="02040503050406030204" pitchFamily="18" charset="0"/>
                        </a:rPr>
                        <m:t>3</m:t>
                      </m:r>
                      <m:r>
                        <a:rPr lang="tr-TR" i="1">
                          <a:latin typeface="Cambria Math" panose="02040503050406030204" pitchFamily="18" charset="0"/>
                          <a:ea typeface="Cambria Math" panose="02040503050406030204" pitchFamily="18" charset="0"/>
                        </a:rPr>
                        <m:t>1+2</m:t>
                      </m:r>
                      <m:r>
                        <a:rPr lang="tr-TR" i="1">
                          <a:latin typeface="Cambria Math" panose="02040503050406030204" pitchFamily="18" charset="0"/>
                          <a:ea typeface="Cambria Math" panose="02040503050406030204" pitchFamily="18" charset="0"/>
                        </a:rPr>
                        <m:t>𝑥</m:t>
                      </m:r>
                      <m:r>
                        <a:rPr lang="tr-TR" b="0" i="1" smtClean="0">
                          <a:latin typeface="Cambria Math" panose="02040503050406030204" pitchFamily="18" charset="0"/>
                          <a:ea typeface="Cambria Math" panose="02040503050406030204" pitchFamily="18" charset="0"/>
                        </a:rPr>
                        <m:t>3</m:t>
                      </m:r>
                      <m:r>
                        <a:rPr lang="tr-TR" i="1">
                          <a:latin typeface="Cambria Math" panose="02040503050406030204" pitchFamily="18" charset="0"/>
                          <a:ea typeface="Cambria Math" panose="02040503050406030204" pitchFamily="18" charset="0"/>
                        </a:rPr>
                        <m:t>2+1.5</m:t>
                      </m:r>
                      <m:r>
                        <a:rPr lang="tr-TR" i="1">
                          <a:latin typeface="Cambria Math" panose="02040503050406030204" pitchFamily="18" charset="0"/>
                          <a:ea typeface="Cambria Math" panose="02040503050406030204" pitchFamily="18" charset="0"/>
                        </a:rPr>
                        <m:t>𝑥</m:t>
                      </m:r>
                      <m:r>
                        <a:rPr lang="tr-TR" b="0" i="1" smtClean="0">
                          <a:latin typeface="Cambria Math" panose="02040503050406030204" pitchFamily="18" charset="0"/>
                          <a:ea typeface="Cambria Math" panose="02040503050406030204" pitchFamily="18" charset="0"/>
                        </a:rPr>
                        <m:t>3</m:t>
                      </m:r>
                      <m:r>
                        <a:rPr lang="tr-TR" i="1">
                          <a:latin typeface="Cambria Math" panose="02040503050406030204" pitchFamily="18" charset="0"/>
                          <a:ea typeface="Cambria Math" panose="02040503050406030204" pitchFamily="18" charset="0"/>
                        </a:rPr>
                        <m:t>3</m:t>
                      </m:r>
                      <m:r>
                        <a:rPr lang="tr-TR" i="1" smtClean="0">
                          <a:latin typeface="Cambria Math" panose="02040503050406030204" pitchFamily="18" charset="0"/>
                          <a:ea typeface="Cambria Math" panose="02040503050406030204" pitchFamily="18" charset="0"/>
                        </a:rPr>
                        <m:t>≤</m:t>
                      </m:r>
                      <m:r>
                        <a:rPr lang="tr-TR" b="0" i="1" smtClean="0">
                          <a:latin typeface="Cambria Math" panose="02040503050406030204" pitchFamily="18" charset="0"/>
                          <a:ea typeface="Cambria Math" panose="02040503050406030204" pitchFamily="18" charset="0"/>
                        </a:rPr>
                        <m:t>800</m:t>
                      </m:r>
                    </m:oMath>
                  </m:oMathPara>
                </a14:m>
                <a:endParaRPr lang="tr-TR" dirty="0"/>
              </a:p>
            </p:txBody>
          </p:sp>
        </mc:Choice>
        <mc:Fallback xmlns="">
          <p:sp>
            <p:nvSpPr>
              <p:cNvPr id="13" name="TextBox 12">
                <a:extLst>
                  <a:ext uri="{FF2B5EF4-FFF2-40B4-BE49-F238E27FC236}">
                    <a16:creationId xmlns:a16="http://schemas.microsoft.com/office/drawing/2014/main" id="{B2CD4179-BFA6-AF55-5F71-57F716C8CB89}"/>
                  </a:ext>
                </a:extLst>
              </p:cNvPr>
              <p:cNvSpPr txBox="1">
                <a:spLocks noRot="1" noChangeAspect="1" noMove="1" noResize="1" noEditPoints="1" noAdjustHandles="1" noChangeArrowheads="1" noChangeShapeType="1" noTextEdit="1"/>
              </p:cNvSpPr>
              <p:nvPr/>
            </p:nvSpPr>
            <p:spPr>
              <a:xfrm>
                <a:off x="2916898" y="4548922"/>
                <a:ext cx="3194785" cy="276999"/>
              </a:xfrm>
              <a:prstGeom prst="rect">
                <a:avLst/>
              </a:prstGeom>
              <a:blipFill>
                <a:blip r:embed="rId9"/>
                <a:stretch>
                  <a:fillRect l="-571" r="-571" b="-10870"/>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E409216A-8100-A3E4-ACCD-FCE4F5A67536}"/>
                  </a:ext>
                </a:extLst>
              </p:cNvPr>
              <p:cNvSpPr txBox="1"/>
              <p:nvPr/>
            </p:nvSpPr>
            <p:spPr>
              <a:xfrm>
                <a:off x="5779552" y="2204864"/>
                <a:ext cx="2428550" cy="276999"/>
              </a:xfrm>
              <a:prstGeom prst="rect">
                <a:avLst/>
              </a:prstGeom>
              <a:noFill/>
            </p:spPr>
            <p:txBody>
              <a:bodyPr wrap="none" lIns="0" tIns="0" rIns="0" bIns="0" rtlCol="0">
                <a:spAutoFit/>
              </a:bodyPr>
              <a:lstStyle/>
              <a:p>
                <a14:m>
                  <m:oMath xmlns:m="http://schemas.openxmlformats.org/officeDocument/2006/math">
                    <m:r>
                      <a:rPr lang="tr-TR" b="0" i="1" smtClean="0">
                        <a:latin typeface="Cambria Math" panose="02040503050406030204" pitchFamily="18" charset="0"/>
                      </a:rPr>
                      <m:t>𝑥</m:t>
                    </m:r>
                    <m:r>
                      <a:rPr lang="tr-TR" b="0" i="1" smtClean="0">
                        <a:latin typeface="Cambria Math" panose="02040503050406030204" pitchFamily="18" charset="0"/>
                      </a:rPr>
                      <m:t>11+</m:t>
                    </m:r>
                    <m:r>
                      <a:rPr lang="tr-TR" b="0" i="1" smtClean="0">
                        <a:latin typeface="Cambria Math" panose="02040503050406030204" pitchFamily="18" charset="0"/>
                      </a:rPr>
                      <m:t>𝑥</m:t>
                    </m:r>
                    <m:r>
                      <a:rPr lang="tr-TR" b="0" i="1" smtClean="0">
                        <a:latin typeface="Cambria Math" panose="02040503050406030204" pitchFamily="18" charset="0"/>
                      </a:rPr>
                      <m:t>21+</m:t>
                    </m:r>
                    <m:r>
                      <a:rPr lang="tr-TR" b="0" i="1" smtClean="0">
                        <a:latin typeface="Cambria Math" panose="02040503050406030204" pitchFamily="18" charset="0"/>
                      </a:rPr>
                      <m:t>𝑥</m:t>
                    </m:r>
                    <m:r>
                      <a:rPr lang="tr-TR" b="0" i="1" smtClean="0">
                        <a:latin typeface="Cambria Math" panose="02040503050406030204" pitchFamily="18" charset="0"/>
                      </a:rPr>
                      <m:t>31 ≤</m:t>
                    </m:r>
                  </m:oMath>
                </a14:m>
                <a:r>
                  <a:rPr lang="tr-TR" dirty="0"/>
                  <a:t>800 </a:t>
                </a:r>
              </a:p>
            </p:txBody>
          </p:sp>
        </mc:Choice>
        <mc:Fallback xmlns="">
          <p:sp>
            <p:nvSpPr>
              <p:cNvPr id="14" name="TextBox 13">
                <a:extLst>
                  <a:ext uri="{FF2B5EF4-FFF2-40B4-BE49-F238E27FC236}">
                    <a16:creationId xmlns:a16="http://schemas.microsoft.com/office/drawing/2014/main" id="{E409216A-8100-A3E4-ACCD-FCE4F5A67536}"/>
                  </a:ext>
                </a:extLst>
              </p:cNvPr>
              <p:cNvSpPr txBox="1">
                <a:spLocks noRot="1" noChangeAspect="1" noMove="1" noResize="1" noEditPoints="1" noAdjustHandles="1" noChangeArrowheads="1" noChangeShapeType="1" noTextEdit="1"/>
              </p:cNvSpPr>
              <p:nvPr/>
            </p:nvSpPr>
            <p:spPr>
              <a:xfrm>
                <a:off x="5779552" y="2204864"/>
                <a:ext cx="2428550" cy="276999"/>
              </a:xfrm>
              <a:prstGeom prst="rect">
                <a:avLst/>
              </a:prstGeom>
              <a:blipFill>
                <a:blip r:embed="rId10"/>
                <a:stretch>
                  <a:fillRect l="-3266" t="-28889" r="-3518" b="-51111"/>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B60A8010-C4A5-7A7C-66A1-18DD3401CB5D}"/>
                  </a:ext>
                </a:extLst>
              </p:cNvPr>
              <p:cNvSpPr txBox="1"/>
              <p:nvPr/>
            </p:nvSpPr>
            <p:spPr>
              <a:xfrm>
                <a:off x="5779552" y="2575845"/>
                <a:ext cx="2492670" cy="276999"/>
              </a:xfrm>
              <a:prstGeom prst="rect">
                <a:avLst/>
              </a:prstGeom>
              <a:noFill/>
            </p:spPr>
            <p:txBody>
              <a:bodyPr wrap="none" lIns="0" tIns="0" rIns="0" bIns="0" rtlCol="0">
                <a:spAutoFit/>
              </a:bodyPr>
              <a:lstStyle/>
              <a:p>
                <a14:m>
                  <m:oMath xmlns:m="http://schemas.openxmlformats.org/officeDocument/2006/math">
                    <m:r>
                      <a:rPr lang="tr-TR" b="0" i="1" smtClean="0">
                        <a:latin typeface="Cambria Math" panose="02040503050406030204" pitchFamily="18" charset="0"/>
                      </a:rPr>
                      <m:t>𝑥</m:t>
                    </m:r>
                    <m:r>
                      <a:rPr lang="tr-TR" b="0" i="1" smtClean="0">
                        <a:latin typeface="Cambria Math" panose="02040503050406030204" pitchFamily="18" charset="0"/>
                      </a:rPr>
                      <m:t>12+</m:t>
                    </m:r>
                    <m:r>
                      <a:rPr lang="tr-TR" b="0" i="1" smtClean="0">
                        <a:latin typeface="Cambria Math" panose="02040503050406030204" pitchFamily="18" charset="0"/>
                      </a:rPr>
                      <m:t>𝑥</m:t>
                    </m:r>
                    <m:r>
                      <a:rPr lang="tr-TR" b="0" i="1" smtClean="0">
                        <a:latin typeface="Cambria Math" panose="02040503050406030204" pitchFamily="18" charset="0"/>
                      </a:rPr>
                      <m:t>22+</m:t>
                    </m:r>
                    <m:r>
                      <a:rPr lang="tr-TR" b="0" i="1" smtClean="0">
                        <a:latin typeface="Cambria Math" panose="02040503050406030204" pitchFamily="18" charset="0"/>
                      </a:rPr>
                      <m:t>𝑥</m:t>
                    </m:r>
                    <m:r>
                      <a:rPr lang="tr-TR" b="0" i="1" smtClean="0">
                        <a:latin typeface="Cambria Math" panose="02040503050406030204" pitchFamily="18" charset="0"/>
                      </a:rPr>
                      <m:t>32 ≤</m:t>
                    </m:r>
                    <m:r>
                      <a:rPr lang="tr-TR" b="0" i="0" smtClean="0">
                        <a:latin typeface="Cambria Math" panose="02040503050406030204" pitchFamily="18" charset="0"/>
                        <a:ea typeface="Cambria Math" panose="02040503050406030204" pitchFamily="18" charset="0"/>
                      </a:rPr>
                      <m:t>9</m:t>
                    </m:r>
                  </m:oMath>
                </a14:m>
                <a:r>
                  <a:rPr lang="tr-TR" dirty="0"/>
                  <a:t>00 </a:t>
                </a:r>
              </a:p>
            </p:txBody>
          </p:sp>
        </mc:Choice>
        <mc:Fallback xmlns="">
          <p:sp>
            <p:nvSpPr>
              <p:cNvPr id="15" name="TextBox 14">
                <a:extLst>
                  <a:ext uri="{FF2B5EF4-FFF2-40B4-BE49-F238E27FC236}">
                    <a16:creationId xmlns:a16="http://schemas.microsoft.com/office/drawing/2014/main" id="{B60A8010-C4A5-7A7C-66A1-18DD3401CB5D}"/>
                  </a:ext>
                </a:extLst>
              </p:cNvPr>
              <p:cNvSpPr txBox="1">
                <a:spLocks noRot="1" noChangeAspect="1" noMove="1" noResize="1" noEditPoints="1" noAdjustHandles="1" noChangeArrowheads="1" noChangeShapeType="1" noTextEdit="1"/>
              </p:cNvSpPr>
              <p:nvPr/>
            </p:nvSpPr>
            <p:spPr>
              <a:xfrm>
                <a:off x="5779552" y="2575845"/>
                <a:ext cx="2492670" cy="276999"/>
              </a:xfrm>
              <a:prstGeom prst="rect">
                <a:avLst/>
              </a:prstGeom>
              <a:blipFill>
                <a:blip r:embed="rId11"/>
                <a:stretch>
                  <a:fillRect l="-3178" t="-28889" r="-3667" b="-51111"/>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63698ADA-6668-DDE6-F46A-EC5BF04A31EF}"/>
                  </a:ext>
                </a:extLst>
              </p:cNvPr>
              <p:cNvSpPr txBox="1"/>
              <p:nvPr/>
            </p:nvSpPr>
            <p:spPr>
              <a:xfrm>
                <a:off x="5843672" y="2973285"/>
                <a:ext cx="2428550" cy="276999"/>
              </a:xfrm>
              <a:prstGeom prst="rect">
                <a:avLst/>
              </a:prstGeom>
              <a:noFill/>
            </p:spPr>
            <p:txBody>
              <a:bodyPr wrap="none" lIns="0" tIns="0" rIns="0" bIns="0" rtlCol="0">
                <a:spAutoFit/>
              </a:bodyPr>
              <a:lstStyle/>
              <a:p>
                <a14:m>
                  <m:oMath xmlns:m="http://schemas.openxmlformats.org/officeDocument/2006/math">
                    <m:r>
                      <a:rPr lang="tr-TR" b="0" i="1" smtClean="0">
                        <a:latin typeface="Cambria Math" panose="02040503050406030204" pitchFamily="18" charset="0"/>
                      </a:rPr>
                      <m:t>𝑥</m:t>
                    </m:r>
                    <m:r>
                      <a:rPr lang="tr-TR" b="0" i="1" smtClean="0">
                        <a:latin typeface="Cambria Math" panose="02040503050406030204" pitchFamily="18" charset="0"/>
                      </a:rPr>
                      <m:t>13+</m:t>
                    </m:r>
                    <m:r>
                      <a:rPr lang="tr-TR" b="0" i="1" smtClean="0">
                        <a:latin typeface="Cambria Math" panose="02040503050406030204" pitchFamily="18" charset="0"/>
                      </a:rPr>
                      <m:t>𝑥</m:t>
                    </m:r>
                    <m:r>
                      <a:rPr lang="tr-TR" b="0" i="1" smtClean="0">
                        <a:latin typeface="Cambria Math" panose="02040503050406030204" pitchFamily="18" charset="0"/>
                      </a:rPr>
                      <m:t>23+</m:t>
                    </m:r>
                    <m:r>
                      <a:rPr lang="tr-TR" b="0" i="1" smtClean="0">
                        <a:latin typeface="Cambria Math" panose="02040503050406030204" pitchFamily="18" charset="0"/>
                      </a:rPr>
                      <m:t>𝑥</m:t>
                    </m:r>
                    <m:r>
                      <a:rPr lang="tr-TR" b="0" i="1" smtClean="0">
                        <a:latin typeface="Cambria Math" panose="02040503050406030204" pitchFamily="18" charset="0"/>
                      </a:rPr>
                      <m:t>33 ≤</m:t>
                    </m:r>
                  </m:oMath>
                </a14:m>
                <a:r>
                  <a:rPr lang="tr-TR" dirty="0"/>
                  <a:t>600 </a:t>
                </a:r>
              </a:p>
            </p:txBody>
          </p:sp>
        </mc:Choice>
        <mc:Fallback xmlns="">
          <p:sp>
            <p:nvSpPr>
              <p:cNvPr id="16" name="TextBox 15">
                <a:extLst>
                  <a:ext uri="{FF2B5EF4-FFF2-40B4-BE49-F238E27FC236}">
                    <a16:creationId xmlns:a16="http://schemas.microsoft.com/office/drawing/2014/main" id="{63698ADA-6668-DDE6-F46A-EC5BF04A31EF}"/>
                  </a:ext>
                </a:extLst>
              </p:cNvPr>
              <p:cNvSpPr txBox="1">
                <a:spLocks noRot="1" noChangeAspect="1" noMove="1" noResize="1" noEditPoints="1" noAdjustHandles="1" noChangeArrowheads="1" noChangeShapeType="1" noTextEdit="1"/>
              </p:cNvSpPr>
              <p:nvPr/>
            </p:nvSpPr>
            <p:spPr>
              <a:xfrm>
                <a:off x="5843672" y="2973285"/>
                <a:ext cx="2428550" cy="276999"/>
              </a:xfrm>
              <a:prstGeom prst="rect">
                <a:avLst/>
              </a:prstGeom>
              <a:blipFill>
                <a:blip r:embed="rId12"/>
                <a:stretch>
                  <a:fillRect l="-3518" t="-28889" r="-3266" b="-51111"/>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F9B18AAB-A68F-1A93-3F1A-807218C4C226}"/>
                  </a:ext>
                </a:extLst>
              </p:cNvPr>
              <p:cNvSpPr txBox="1"/>
              <p:nvPr/>
            </p:nvSpPr>
            <p:spPr>
              <a:xfrm>
                <a:off x="2100354" y="4988570"/>
                <a:ext cx="5740354" cy="5204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tr-TR" i="1" smtClean="0">
                              <a:latin typeface="Cambria Math" panose="02040503050406030204" pitchFamily="18" charset="0"/>
                            </a:rPr>
                          </m:ctrlPr>
                        </m:fPr>
                        <m:num>
                          <m:r>
                            <a:rPr lang="tr-TR" i="1">
                              <a:latin typeface="Cambria Math" panose="02040503050406030204" pitchFamily="18" charset="0"/>
                            </a:rPr>
                            <m:t>𝑥</m:t>
                          </m:r>
                          <m:r>
                            <a:rPr lang="tr-TR" i="1">
                              <a:latin typeface="Cambria Math" panose="02040503050406030204" pitchFamily="18" charset="0"/>
                            </a:rPr>
                            <m:t>11+</m:t>
                          </m:r>
                          <m:r>
                            <a:rPr lang="tr-TR" i="1">
                              <a:latin typeface="Cambria Math" panose="02040503050406030204" pitchFamily="18" charset="0"/>
                            </a:rPr>
                            <m:t>𝑥</m:t>
                          </m:r>
                          <m:r>
                            <a:rPr lang="tr-TR" i="1">
                              <a:latin typeface="Cambria Math" panose="02040503050406030204" pitchFamily="18" charset="0"/>
                            </a:rPr>
                            <m:t>12+</m:t>
                          </m:r>
                          <m:r>
                            <a:rPr lang="tr-TR" i="1">
                              <a:latin typeface="Cambria Math" panose="02040503050406030204" pitchFamily="18" charset="0"/>
                            </a:rPr>
                            <m:t>𝑥</m:t>
                          </m:r>
                          <m:r>
                            <a:rPr lang="tr-TR" i="1">
                              <a:latin typeface="Cambria Math" panose="02040503050406030204" pitchFamily="18" charset="0"/>
                            </a:rPr>
                            <m:t>13</m:t>
                          </m:r>
                        </m:num>
                        <m:den>
                          <m:r>
                            <a:rPr lang="tr-TR" b="0" i="1" smtClean="0">
                              <a:latin typeface="Cambria Math" panose="02040503050406030204" pitchFamily="18" charset="0"/>
                            </a:rPr>
                            <m:t>800</m:t>
                          </m:r>
                        </m:den>
                      </m:f>
                      <m:r>
                        <a:rPr lang="tr-TR" b="0" i="1" smtClean="0">
                          <a:latin typeface="Cambria Math" panose="02040503050406030204" pitchFamily="18" charset="0"/>
                        </a:rPr>
                        <m:t>=</m:t>
                      </m:r>
                      <m:f>
                        <m:fPr>
                          <m:ctrlPr>
                            <a:rPr lang="tr-TR" b="0" i="1" smtClean="0">
                              <a:latin typeface="Cambria Math" panose="02040503050406030204" pitchFamily="18" charset="0"/>
                            </a:rPr>
                          </m:ctrlPr>
                        </m:fPr>
                        <m:num>
                          <m:r>
                            <a:rPr lang="tr-TR" i="1">
                              <a:latin typeface="Cambria Math" panose="02040503050406030204" pitchFamily="18" charset="0"/>
                            </a:rPr>
                            <m:t>𝑥</m:t>
                          </m:r>
                          <m:r>
                            <a:rPr lang="tr-TR" i="1">
                              <a:latin typeface="Cambria Math" panose="02040503050406030204" pitchFamily="18" charset="0"/>
                            </a:rPr>
                            <m:t>21+</m:t>
                          </m:r>
                          <m:r>
                            <a:rPr lang="tr-TR" i="1">
                              <a:latin typeface="Cambria Math" panose="02040503050406030204" pitchFamily="18" charset="0"/>
                            </a:rPr>
                            <m:t>𝑥</m:t>
                          </m:r>
                          <m:r>
                            <a:rPr lang="tr-TR" i="1">
                              <a:latin typeface="Cambria Math" panose="02040503050406030204" pitchFamily="18" charset="0"/>
                            </a:rPr>
                            <m:t>22+</m:t>
                          </m:r>
                          <m:r>
                            <a:rPr lang="tr-TR" i="1">
                              <a:latin typeface="Cambria Math" panose="02040503050406030204" pitchFamily="18" charset="0"/>
                            </a:rPr>
                            <m:t>𝑥</m:t>
                          </m:r>
                          <m:r>
                            <a:rPr lang="tr-TR" i="1">
                              <a:latin typeface="Cambria Math" panose="02040503050406030204" pitchFamily="18" charset="0"/>
                            </a:rPr>
                            <m:t>23</m:t>
                          </m:r>
                        </m:num>
                        <m:den>
                          <m:r>
                            <a:rPr lang="tr-TR" b="0" i="1" smtClean="0">
                              <a:latin typeface="Cambria Math" panose="02040503050406030204" pitchFamily="18" charset="0"/>
                            </a:rPr>
                            <m:t>650</m:t>
                          </m:r>
                        </m:den>
                      </m:f>
                      <m:r>
                        <a:rPr lang="tr-TR" b="0" i="1" smtClean="0">
                          <a:latin typeface="Cambria Math" panose="02040503050406030204" pitchFamily="18" charset="0"/>
                        </a:rPr>
                        <m:t>=</m:t>
                      </m:r>
                      <m:f>
                        <m:fPr>
                          <m:ctrlPr>
                            <a:rPr lang="tr-TR" b="0" i="1" smtClean="0">
                              <a:latin typeface="Cambria Math" panose="02040503050406030204" pitchFamily="18" charset="0"/>
                            </a:rPr>
                          </m:ctrlPr>
                        </m:fPr>
                        <m:num>
                          <m:r>
                            <a:rPr lang="tr-TR" i="1">
                              <a:latin typeface="Cambria Math" panose="02040503050406030204" pitchFamily="18" charset="0"/>
                            </a:rPr>
                            <m:t>𝑥</m:t>
                          </m:r>
                          <m:r>
                            <a:rPr lang="tr-TR" i="1">
                              <a:latin typeface="Cambria Math" panose="02040503050406030204" pitchFamily="18" charset="0"/>
                            </a:rPr>
                            <m:t>31+</m:t>
                          </m:r>
                          <m:r>
                            <a:rPr lang="tr-TR" i="1">
                              <a:latin typeface="Cambria Math" panose="02040503050406030204" pitchFamily="18" charset="0"/>
                            </a:rPr>
                            <m:t>𝑥</m:t>
                          </m:r>
                          <m:r>
                            <a:rPr lang="tr-TR" i="1">
                              <a:latin typeface="Cambria Math" panose="02040503050406030204" pitchFamily="18" charset="0"/>
                            </a:rPr>
                            <m:t>32+</m:t>
                          </m:r>
                          <m:r>
                            <a:rPr lang="tr-TR" i="1">
                              <a:latin typeface="Cambria Math" panose="02040503050406030204" pitchFamily="18" charset="0"/>
                            </a:rPr>
                            <m:t>𝑥</m:t>
                          </m:r>
                          <m:r>
                            <a:rPr lang="tr-TR" i="1">
                              <a:latin typeface="Cambria Math" panose="02040503050406030204" pitchFamily="18" charset="0"/>
                            </a:rPr>
                            <m:t>33</m:t>
                          </m:r>
                        </m:num>
                        <m:den>
                          <m:r>
                            <a:rPr lang="tr-TR" b="0" i="1" smtClean="0">
                              <a:latin typeface="Cambria Math" panose="02040503050406030204" pitchFamily="18" charset="0"/>
                            </a:rPr>
                            <m:t>450</m:t>
                          </m:r>
                        </m:den>
                      </m:f>
                    </m:oMath>
                  </m:oMathPara>
                </a14:m>
                <a:endParaRPr lang="tr-TR" dirty="0"/>
              </a:p>
            </p:txBody>
          </p:sp>
        </mc:Choice>
        <mc:Fallback xmlns="">
          <p:sp>
            <p:nvSpPr>
              <p:cNvPr id="17" name="TextBox 16">
                <a:extLst>
                  <a:ext uri="{FF2B5EF4-FFF2-40B4-BE49-F238E27FC236}">
                    <a16:creationId xmlns:a16="http://schemas.microsoft.com/office/drawing/2014/main" id="{F9B18AAB-A68F-1A93-3F1A-807218C4C226}"/>
                  </a:ext>
                </a:extLst>
              </p:cNvPr>
              <p:cNvSpPr txBox="1">
                <a:spLocks noRot="1" noChangeAspect="1" noMove="1" noResize="1" noEditPoints="1" noAdjustHandles="1" noChangeArrowheads="1" noChangeShapeType="1" noTextEdit="1"/>
              </p:cNvSpPr>
              <p:nvPr/>
            </p:nvSpPr>
            <p:spPr>
              <a:xfrm>
                <a:off x="2100354" y="4988570"/>
                <a:ext cx="5740354" cy="520463"/>
              </a:xfrm>
              <a:prstGeom prst="rect">
                <a:avLst/>
              </a:prstGeom>
              <a:blipFill>
                <a:blip r:embed="rId13"/>
                <a:stretch>
                  <a:fillRect/>
                </a:stretch>
              </a:blipFill>
            </p:spPr>
            <p:txBody>
              <a:bodyPr/>
              <a:lstStyle/>
              <a:p>
                <a:r>
                  <a:rPr lang="tr-TR">
                    <a:noFill/>
                  </a:rPr>
                  <a:t> </a:t>
                </a:r>
              </a:p>
            </p:txBody>
          </p:sp>
        </mc:Fallback>
      </mc:AlternateContent>
      <p:sp>
        <p:nvSpPr>
          <p:cNvPr id="18" name="Arrow: Right 17">
            <a:extLst>
              <a:ext uri="{FF2B5EF4-FFF2-40B4-BE49-F238E27FC236}">
                <a16:creationId xmlns:a16="http://schemas.microsoft.com/office/drawing/2014/main" id="{38035237-9EC6-366E-FAB1-22205BC3BB26}"/>
              </a:ext>
            </a:extLst>
          </p:cNvPr>
          <p:cNvSpPr/>
          <p:nvPr/>
        </p:nvSpPr>
        <p:spPr>
          <a:xfrm rot="5400000">
            <a:off x="4460519" y="5593524"/>
            <a:ext cx="348675" cy="324950"/>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mc:AlternateContent xmlns:mc="http://schemas.openxmlformats.org/markup-compatibility/2006" xmlns:a14="http://schemas.microsoft.com/office/drawing/2010/main">
        <mc:Choice Requires="a14">
          <p:sp>
            <p:nvSpPr>
              <p:cNvPr id="19" name="TextBox 19">
                <a:extLst>
                  <a:ext uri="{FF2B5EF4-FFF2-40B4-BE49-F238E27FC236}">
                    <a16:creationId xmlns:a16="http://schemas.microsoft.com/office/drawing/2014/main" id="{07626B6E-10F0-E1F8-9AE6-A03493D2C527}"/>
                  </a:ext>
                </a:extLst>
              </p:cNvPr>
              <p:cNvSpPr txBox="1"/>
              <p:nvPr/>
            </p:nvSpPr>
            <p:spPr>
              <a:xfrm>
                <a:off x="2267744" y="6021288"/>
                <a:ext cx="6106160" cy="369332"/>
              </a:xfrm>
              <a:prstGeom prst="rect">
                <a:avLst/>
              </a:prstGeom>
              <a:noFill/>
            </p:spPr>
            <p:txBody>
              <a:bodyPr wrap="square">
                <a:spAutoFit/>
              </a:bodyPr>
              <a:lstStyle/>
              <a:p>
                <a14:m>
                  <m:oMath xmlns:m="http://schemas.openxmlformats.org/officeDocument/2006/math">
                    <m:r>
                      <a:rPr lang="tr-TR" b="0" i="1" smtClean="0">
                        <a:latin typeface="Cambria Math" panose="02040503050406030204" pitchFamily="18" charset="0"/>
                      </a:rPr>
                      <m:t>650(</m:t>
                    </m:r>
                    <m:r>
                      <a:rPr lang="tr-TR" i="1" smtClean="0">
                        <a:latin typeface="Cambria Math" panose="02040503050406030204" pitchFamily="18" charset="0"/>
                      </a:rPr>
                      <m:t>𝑥</m:t>
                    </m:r>
                    <m:r>
                      <a:rPr lang="tr-TR" i="1" smtClean="0">
                        <a:latin typeface="Cambria Math" panose="02040503050406030204" pitchFamily="18" charset="0"/>
                      </a:rPr>
                      <m:t>11+</m:t>
                    </m:r>
                    <m:r>
                      <a:rPr lang="tr-TR" i="1" smtClean="0">
                        <a:latin typeface="Cambria Math" panose="02040503050406030204" pitchFamily="18" charset="0"/>
                      </a:rPr>
                      <m:t>𝑥</m:t>
                    </m:r>
                    <m:r>
                      <a:rPr lang="tr-TR" i="1" smtClean="0">
                        <a:latin typeface="Cambria Math" panose="02040503050406030204" pitchFamily="18" charset="0"/>
                      </a:rPr>
                      <m:t>12+</m:t>
                    </m:r>
                    <m:r>
                      <a:rPr lang="tr-TR" i="1" smtClean="0">
                        <a:latin typeface="Cambria Math" panose="02040503050406030204" pitchFamily="18" charset="0"/>
                      </a:rPr>
                      <m:t>𝑥</m:t>
                    </m:r>
                    <m:r>
                      <a:rPr lang="tr-TR" i="1" smtClean="0">
                        <a:latin typeface="Cambria Math" panose="02040503050406030204" pitchFamily="18" charset="0"/>
                      </a:rPr>
                      <m:t>13</m:t>
                    </m:r>
                  </m:oMath>
                </a14:m>
                <a:r>
                  <a:rPr lang="tr-TR" dirty="0"/>
                  <a:t>)-800(</a:t>
                </a:r>
                <a14:m>
                  <m:oMath xmlns:m="http://schemas.openxmlformats.org/officeDocument/2006/math">
                    <m:r>
                      <a:rPr lang="tr-TR" i="1">
                        <a:latin typeface="Cambria Math" panose="02040503050406030204" pitchFamily="18" charset="0"/>
                      </a:rPr>
                      <m:t>𝑥</m:t>
                    </m:r>
                    <m:r>
                      <a:rPr lang="tr-TR" i="1">
                        <a:latin typeface="Cambria Math" panose="02040503050406030204" pitchFamily="18" charset="0"/>
                      </a:rPr>
                      <m:t>21+</m:t>
                    </m:r>
                    <m:r>
                      <a:rPr lang="tr-TR" i="1">
                        <a:latin typeface="Cambria Math" panose="02040503050406030204" pitchFamily="18" charset="0"/>
                      </a:rPr>
                      <m:t>𝑥</m:t>
                    </m:r>
                    <m:r>
                      <a:rPr lang="tr-TR" i="1">
                        <a:latin typeface="Cambria Math" panose="02040503050406030204" pitchFamily="18" charset="0"/>
                      </a:rPr>
                      <m:t>22+</m:t>
                    </m:r>
                    <m:r>
                      <a:rPr lang="tr-TR" i="1">
                        <a:latin typeface="Cambria Math" panose="02040503050406030204" pitchFamily="18" charset="0"/>
                      </a:rPr>
                      <m:t>𝑥</m:t>
                    </m:r>
                    <m:r>
                      <a:rPr lang="tr-TR" i="1">
                        <a:latin typeface="Cambria Math" panose="02040503050406030204" pitchFamily="18" charset="0"/>
                      </a:rPr>
                      <m:t>23</m:t>
                    </m:r>
                  </m:oMath>
                </a14:m>
                <a:r>
                  <a:rPr lang="tr-TR" dirty="0"/>
                  <a:t>)=0</a:t>
                </a:r>
              </a:p>
            </p:txBody>
          </p:sp>
        </mc:Choice>
        <mc:Fallback xmlns="">
          <p:sp>
            <p:nvSpPr>
              <p:cNvPr id="19" name="TextBox 19">
                <a:extLst>
                  <a:ext uri="{FF2B5EF4-FFF2-40B4-BE49-F238E27FC236}">
                    <a16:creationId xmlns:a16="http://schemas.microsoft.com/office/drawing/2014/main" id="{07626B6E-10F0-E1F8-9AE6-A03493D2C527}"/>
                  </a:ext>
                </a:extLst>
              </p:cNvPr>
              <p:cNvSpPr txBox="1">
                <a:spLocks noRot="1" noChangeAspect="1" noMove="1" noResize="1" noEditPoints="1" noAdjustHandles="1" noChangeArrowheads="1" noChangeShapeType="1" noTextEdit="1"/>
              </p:cNvSpPr>
              <p:nvPr/>
            </p:nvSpPr>
            <p:spPr>
              <a:xfrm>
                <a:off x="2267744" y="6021288"/>
                <a:ext cx="6106160" cy="369332"/>
              </a:xfrm>
              <a:prstGeom prst="rect">
                <a:avLst/>
              </a:prstGeom>
              <a:blipFill>
                <a:blip r:embed="rId14"/>
                <a:stretch>
                  <a:fillRect t="-10000" b="-26667"/>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20" name="TextBox 21">
                <a:extLst>
                  <a:ext uri="{FF2B5EF4-FFF2-40B4-BE49-F238E27FC236}">
                    <a16:creationId xmlns:a16="http://schemas.microsoft.com/office/drawing/2014/main" id="{057E54CB-B0D4-82E5-B356-338FC6FD65D7}"/>
                  </a:ext>
                </a:extLst>
              </p:cNvPr>
              <p:cNvSpPr txBox="1"/>
              <p:nvPr/>
            </p:nvSpPr>
            <p:spPr>
              <a:xfrm>
                <a:off x="1808788" y="6374308"/>
                <a:ext cx="632460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tr-TR" b="0" i="1" smtClean="0">
                          <a:latin typeface="Cambria Math" panose="02040503050406030204" pitchFamily="18" charset="0"/>
                        </a:rPr>
                        <m:t>450</m:t>
                      </m:r>
                      <m:d>
                        <m:dPr>
                          <m:ctrlPr>
                            <a:rPr lang="tr-TR" b="0" i="1" smtClean="0">
                              <a:latin typeface="Cambria Math" panose="02040503050406030204" pitchFamily="18" charset="0"/>
                            </a:rPr>
                          </m:ctrlPr>
                        </m:dPr>
                        <m:e>
                          <m:r>
                            <a:rPr lang="tr-TR" i="1" smtClean="0">
                              <a:latin typeface="Cambria Math" panose="02040503050406030204" pitchFamily="18" charset="0"/>
                            </a:rPr>
                            <m:t>𝑥</m:t>
                          </m:r>
                          <m:r>
                            <a:rPr lang="tr-TR" i="1" smtClean="0">
                              <a:latin typeface="Cambria Math" panose="02040503050406030204" pitchFamily="18" charset="0"/>
                            </a:rPr>
                            <m:t>21+</m:t>
                          </m:r>
                          <m:r>
                            <a:rPr lang="tr-TR" i="1" smtClean="0">
                              <a:latin typeface="Cambria Math" panose="02040503050406030204" pitchFamily="18" charset="0"/>
                            </a:rPr>
                            <m:t>𝑥</m:t>
                          </m:r>
                          <m:r>
                            <a:rPr lang="tr-TR" i="1" smtClean="0">
                              <a:latin typeface="Cambria Math" panose="02040503050406030204" pitchFamily="18" charset="0"/>
                            </a:rPr>
                            <m:t>22+</m:t>
                          </m:r>
                          <m:r>
                            <a:rPr lang="tr-TR" i="1" smtClean="0">
                              <a:latin typeface="Cambria Math" panose="02040503050406030204" pitchFamily="18" charset="0"/>
                            </a:rPr>
                            <m:t>𝑥</m:t>
                          </m:r>
                          <m:r>
                            <a:rPr lang="tr-TR" i="1" smtClean="0">
                              <a:latin typeface="Cambria Math" panose="02040503050406030204" pitchFamily="18" charset="0"/>
                            </a:rPr>
                            <m:t>23</m:t>
                          </m:r>
                        </m:e>
                      </m:d>
                      <m:r>
                        <a:rPr lang="tr-TR" b="0" i="1" smtClean="0">
                          <a:latin typeface="Cambria Math" panose="02040503050406030204" pitchFamily="18" charset="0"/>
                        </a:rPr>
                        <m:t>−650</m:t>
                      </m:r>
                      <m:d>
                        <m:dPr>
                          <m:ctrlPr>
                            <a:rPr lang="tr-TR" b="0" i="1" smtClean="0">
                              <a:latin typeface="Cambria Math" panose="02040503050406030204" pitchFamily="18" charset="0"/>
                            </a:rPr>
                          </m:ctrlPr>
                        </m:dPr>
                        <m:e>
                          <m:r>
                            <a:rPr lang="tr-TR" i="1">
                              <a:latin typeface="Cambria Math" panose="02040503050406030204" pitchFamily="18" charset="0"/>
                            </a:rPr>
                            <m:t>𝑥</m:t>
                          </m:r>
                          <m:r>
                            <a:rPr lang="tr-TR" i="1">
                              <a:latin typeface="Cambria Math" panose="02040503050406030204" pitchFamily="18" charset="0"/>
                            </a:rPr>
                            <m:t>31+</m:t>
                          </m:r>
                          <m:r>
                            <a:rPr lang="tr-TR" i="1">
                              <a:latin typeface="Cambria Math" panose="02040503050406030204" pitchFamily="18" charset="0"/>
                            </a:rPr>
                            <m:t>𝑥</m:t>
                          </m:r>
                          <m:r>
                            <a:rPr lang="tr-TR" i="1">
                              <a:latin typeface="Cambria Math" panose="02040503050406030204" pitchFamily="18" charset="0"/>
                            </a:rPr>
                            <m:t>32+</m:t>
                          </m:r>
                          <m:r>
                            <a:rPr lang="tr-TR" i="1">
                              <a:latin typeface="Cambria Math" panose="02040503050406030204" pitchFamily="18" charset="0"/>
                            </a:rPr>
                            <m:t>𝑥</m:t>
                          </m:r>
                          <m:r>
                            <a:rPr lang="tr-TR" i="1">
                              <a:latin typeface="Cambria Math" panose="02040503050406030204" pitchFamily="18" charset="0"/>
                            </a:rPr>
                            <m:t>33</m:t>
                          </m:r>
                        </m:e>
                      </m:d>
                      <m:r>
                        <a:rPr lang="tr-TR" b="0" i="1" smtClean="0">
                          <a:latin typeface="Cambria Math" panose="02040503050406030204" pitchFamily="18" charset="0"/>
                        </a:rPr>
                        <m:t>=0</m:t>
                      </m:r>
                    </m:oMath>
                  </m:oMathPara>
                </a14:m>
                <a:endParaRPr lang="tr-TR" dirty="0"/>
              </a:p>
            </p:txBody>
          </p:sp>
        </mc:Choice>
        <mc:Fallback xmlns="">
          <p:sp>
            <p:nvSpPr>
              <p:cNvPr id="20" name="TextBox 21">
                <a:extLst>
                  <a:ext uri="{FF2B5EF4-FFF2-40B4-BE49-F238E27FC236}">
                    <a16:creationId xmlns:a16="http://schemas.microsoft.com/office/drawing/2014/main" id="{057E54CB-B0D4-82E5-B356-338FC6FD65D7}"/>
                  </a:ext>
                </a:extLst>
              </p:cNvPr>
              <p:cNvSpPr txBox="1">
                <a:spLocks noRot="1" noChangeAspect="1" noMove="1" noResize="1" noEditPoints="1" noAdjustHandles="1" noChangeArrowheads="1" noChangeShapeType="1" noTextEdit="1"/>
              </p:cNvSpPr>
              <p:nvPr/>
            </p:nvSpPr>
            <p:spPr>
              <a:xfrm>
                <a:off x="1808788" y="6374308"/>
                <a:ext cx="6324600" cy="369332"/>
              </a:xfrm>
              <a:prstGeom prst="rect">
                <a:avLst/>
              </a:prstGeom>
              <a:blipFill>
                <a:blip r:embed="rId15"/>
                <a:stretch>
                  <a:fillRect/>
                </a:stretch>
              </a:blipFill>
            </p:spPr>
            <p:txBody>
              <a:bodyPr/>
              <a:lstStyle/>
              <a:p>
                <a:r>
                  <a:rPr lang="tr-TR">
                    <a:noFill/>
                  </a:rPr>
                  <a:t> </a:t>
                </a:r>
              </a:p>
            </p:txBody>
          </p:sp>
        </mc:Fallback>
      </mc:AlternateContent>
      <p:sp>
        <p:nvSpPr>
          <p:cNvPr id="21" name="Metin kutusu 20">
            <a:extLst>
              <a:ext uri="{FF2B5EF4-FFF2-40B4-BE49-F238E27FC236}">
                <a16:creationId xmlns:a16="http://schemas.microsoft.com/office/drawing/2014/main" id="{B7E68DA8-C2A8-6FB8-2450-78E5CF264D92}"/>
              </a:ext>
            </a:extLst>
          </p:cNvPr>
          <p:cNvSpPr txBox="1"/>
          <p:nvPr/>
        </p:nvSpPr>
        <p:spPr>
          <a:xfrm>
            <a:off x="6263355" y="1807105"/>
            <a:ext cx="1402563" cy="369332"/>
          </a:xfrm>
          <a:prstGeom prst="rect">
            <a:avLst/>
          </a:prstGeom>
          <a:noFill/>
        </p:spPr>
        <p:txBody>
          <a:bodyPr wrap="none" rtlCol="0">
            <a:spAutoFit/>
          </a:bodyPr>
          <a:lstStyle/>
          <a:p>
            <a:r>
              <a:rPr lang="tr-TR" dirty="0"/>
              <a:t>Talep Kısıtları</a:t>
            </a:r>
          </a:p>
        </p:txBody>
      </p:sp>
      <p:sp>
        <p:nvSpPr>
          <p:cNvPr id="22" name="Metin kutusu 21">
            <a:extLst>
              <a:ext uri="{FF2B5EF4-FFF2-40B4-BE49-F238E27FC236}">
                <a16:creationId xmlns:a16="http://schemas.microsoft.com/office/drawing/2014/main" id="{E7251DC1-1ABA-8F90-56A7-EFE249F0AC21}"/>
              </a:ext>
            </a:extLst>
          </p:cNvPr>
          <p:cNvSpPr txBox="1"/>
          <p:nvPr/>
        </p:nvSpPr>
        <p:spPr>
          <a:xfrm>
            <a:off x="2586811" y="1808872"/>
            <a:ext cx="1692771" cy="369332"/>
          </a:xfrm>
          <a:prstGeom prst="rect">
            <a:avLst/>
          </a:prstGeom>
          <a:noFill/>
        </p:spPr>
        <p:txBody>
          <a:bodyPr wrap="none" rtlCol="0">
            <a:spAutoFit/>
          </a:bodyPr>
          <a:lstStyle/>
          <a:p>
            <a:r>
              <a:rPr lang="tr-TR" dirty="0"/>
              <a:t>Kapasite Kısıtları</a:t>
            </a:r>
          </a:p>
        </p:txBody>
      </p:sp>
      <p:sp>
        <p:nvSpPr>
          <p:cNvPr id="23" name="Metin kutusu 22">
            <a:extLst>
              <a:ext uri="{FF2B5EF4-FFF2-40B4-BE49-F238E27FC236}">
                <a16:creationId xmlns:a16="http://schemas.microsoft.com/office/drawing/2014/main" id="{F3C5E028-3A26-25FB-EF00-E80CCF59A423}"/>
              </a:ext>
            </a:extLst>
          </p:cNvPr>
          <p:cNvSpPr txBox="1"/>
          <p:nvPr/>
        </p:nvSpPr>
        <p:spPr>
          <a:xfrm>
            <a:off x="3420868" y="3348968"/>
            <a:ext cx="2427268" cy="369332"/>
          </a:xfrm>
          <a:prstGeom prst="rect">
            <a:avLst/>
          </a:prstGeom>
          <a:noFill/>
        </p:spPr>
        <p:txBody>
          <a:bodyPr wrap="none" rtlCol="0">
            <a:spAutoFit/>
          </a:bodyPr>
          <a:lstStyle/>
          <a:p>
            <a:r>
              <a:rPr lang="tr-TR" dirty="0"/>
              <a:t>Depolama Alanı Kısıtları</a:t>
            </a:r>
          </a:p>
        </p:txBody>
      </p:sp>
      <p:sp>
        <p:nvSpPr>
          <p:cNvPr id="24" name="Metin kutusu 23">
            <a:extLst>
              <a:ext uri="{FF2B5EF4-FFF2-40B4-BE49-F238E27FC236}">
                <a16:creationId xmlns:a16="http://schemas.microsoft.com/office/drawing/2014/main" id="{E0B3C2F8-A281-141F-E847-9BD40FF1F2BC}"/>
              </a:ext>
            </a:extLst>
          </p:cNvPr>
          <p:cNvSpPr txBox="1"/>
          <p:nvPr/>
        </p:nvSpPr>
        <p:spPr>
          <a:xfrm rot="16200000">
            <a:off x="548622" y="5571333"/>
            <a:ext cx="2207849" cy="369332"/>
          </a:xfrm>
          <a:prstGeom prst="rect">
            <a:avLst/>
          </a:prstGeom>
          <a:noFill/>
        </p:spPr>
        <p:txBody>
          <a:bodyPr wrap="none" rtlCol="0">
            <a:spAutoFit/>
          </a:bodyPr>
          <a:lstStyle/>
          <a:p>
            <a:r>
              <a:rPr lang="tr-TR" dirty="0"/>
              <a:t>Üretim Denge Kısıtları</a:t>
            </a:r>
          </a:p>
        </p:txBody>
      </p:sp>
    </p:spTree>
    <p:extLst>
      <p:ext uri="{BB962C8B-B14F-4D97-AF65-F5344CB8AC3E}">
        <p14:creationId xmlns:p14="http://schemas.microsoft.com/office/powerpoint/2010/main" val="39860205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a:extLst>
              <a:ext uri="{FF2B5EF4-FFF2-40B4-BE49-F238E27FC236}">
                <a16:creationId xmlns:a16="http://schemas.microsoft.com/office/drawing/2014/main" id="{F6677AD1-8DC3-63BE-0D3A-575F35FCF919}"/>
              </a:ext>
            </a:extLst>
          </p:cNvPr>
          <p:cNvSpPr>
            <a:spLocks noGrp="1"/>
          </p:cNvSpPr>
          <p:nvPr>
            <p:ph idx="1"/>
          </p:nvPr>
        </p:nvSpPr>
        <p:spPr/>
        <p:txBody>
          <a:bodyPr/>
          <a:lstStyle/>
          <a:p>
            <a:pPr>
              <a:buFont typeface="Arial" panose="020B0604020202020204" pitchFamily="34" charset="0"/>
              <a:buChar char="•"/>
            </a:pPr>
            <a:r>
              <a:rPr lang="tr-TR" dirty="0">
                <a:effectLst/>
              </a:rPr>
              <a:t>Biçki makinesi haftada tam 3000 metre keresteyi biçebilmektedir. Kesilen keresteler A, B ve C olarak sıralanır. A sırasında yer alan kerestenin metresinden 40 krş., B deki kerestenin metresinden 65 krş. ve C deki kerestenin metresinden70 krş. kâr sağlanmaktadır. Şirket haftada en az A dan 900 metre, B den de 400 metreyi üretmeyi kararlaştırmıştır. Öte yandan belediye tüzüklerine göre de C tipi keresteden de haftada 1500 birimden daha çok üretemez. Yönetimin kararına göre haftalık C tipi üretim en az B üretiminin iki katı olmalıdır. </a:t>
            </a:r>
          </a:p>
          <a:p>
            <a:pPr>
              <a:buFont typeface="Arial" panose="020B0604020202020204" pitchFamily="34" charset="0"/>
              <a:buChar char="•"/>
            </a:pPr>
            <a:endParaRPr lang="tr-TR" dirty="0">
              <a:effectLst/>
            </a:endParaRPr>
          </a:p>
          <a:p>
            <a:pPr>
              <a:buFont typeface="Arial" panose="020B0604020202020204" pitchFamily="34" charset="0"/>
              <a:buChar char="•"/>
            </a:pPr>
            <a:r>
              <a:rPr lang="tr-TR" dirty="0">
                <a:effectLst/>
              </a:rPr>
              <a:t>Problemi doğrusal programlama modeli olarak formüle ediniz.</a:t>
            </a:r>
            <a:endParaRPr lang="tr-TR" dirty="0"/>
          </a:p>
          <a:p>
            <a:endParaRPr lang="tr-TR" dirty="0"/>
          </a:p>
        </p:txBody>
      </p:sp>
      <p:sp>
        <p:nvSpPr>
          <p:cNvPr id="3" name="Başlık 2">
            <a:extLst>
              <a:ext uri="{FF2B5EF4-FFF2-40B4-BE49-F238E27FC236}">
                <a16:creationId xmlns:a16="http://schemas.microsoft.com/office/drawing/2014/main" id="{58CF75E4-9E33-0520-9955-92A3CA174302}"/>
              </a:ext>
            </a:extLst>
          </p:cNvPr>
          <p:cNvSpPr>
            <a:spLocks noGrp="1"/>
          </p:cNvSpPr>
          <p:nvPr>
            <p:ph type="title"/>
          </p:nvPr>
        </p:nvSpPr>
        <p:spPr/>
        <p:txBody>
          <a:bodyPr/>
          <a:lstStyle/>
          <a:p>
            <a:r>
              <a:rPr lang="tr-TR" dirty="0"/>
              <a:t>Biçki Makinesi</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8A031843-3F17-F082-B8FE-99B9B8D1ED83}"/>
                  </a:ext>
                </a:extLst>
              </p:cNvPr>
              <p:cNvSpPr txBox="1"/>
              <p:nvPr/>
            </p:nvSpPr>
            <p:spPr>
              <a:xfrm>
                <a:off x="2411760" y="3945106"/>
                <a:ext cx="356046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tr-TR" b="0" i="1" smtClean="0">
                          <a:latin typeface="Cambria Math" panose="02040503050406030204" pitchFamily="18" charset="0"/>
                        </a:rPr>
                        <m:t>𝑀𝑎𝑥</m:t>
                      </m:r>
                      <m:r>
                        <a:rPr lang="tr-TR" b="0" i="1" smtClean="0">
                          <a:latin typeface="Cambria Math" panose="02040503050406030204" pitchFamily="18" charset="0"/>
                        </a:rPr>
                        <m:t> </m:t>
                      </m:r>
                      <m:r>
                        <a:rPr lang="tr-TR" b="0" i="1" smtClean="0">
                          <a:latin typeface="Cambria Math" panose="02040503050406030204" pitchFamily="18" charset="0"/>
                        </a:rPr>
                        <m:t>𝑍</m:t>
                      </m:r>
                      <m:r>
                        <a:rPr lang="tr-TR" b="0" i="1" smtClean="0">
                          <a:latin typeface="Cambria Math" panose="02040503050406030204" pitchFamily="18" charset="0"/>
                        </a:rPr>
                        <m:t>= .40 </m:t>
                      </m:r>
                      <m:r>
                        <a:rPr lang="tr-TR" b="0" i="1" smtClean="0">
                          <a:latin typeface="Cambria Math" panose="02040503050406030204" pitchFamily="18" charset="0"/>
                        </a:rPr>
                        <m:t>𝑋𝑎</m:t>
                      </m:r>
                      <m:r>
                        <a:rPr lang="tr-TR" b="0" i="1" smtClean="0">
                          <a:latin typeface="Cambria Math" panose="02040503050406030204" pitchFamily="18" charset="0"/>
                        </a:rPr>
                        <m:t>+ .65 </m:t>
                      </m:r>
                      <m:r>
                        <a:rPr lang="tr-TR" b="0" i="1" smtClean="0">
                          <a:latin typeface="Cambria Math" panose="02040503050406030204" pitchFamily="18" charset="0"/>
                        </a:rPr>
                        <m:t>𝑋𝑏</m:t>
                      </m:r>
                      <m:r>
                        <a:rPr lang="tr-TR" b="0" i="1" smtClean="0">
                          <a:latin typeface="Cambria Math" panose="02040503050406030204" pitchFamily="18" charset="0"/>
                        </a:rPr>
                        <m:t>+.70 </m:t>
                      </m:r>
                      <m:r>
                        <a:rPr lang="tr-TR" b="0" i="1" smtClean="0">
                          <a:latin typeface="Cambria Math" panose="02040503050406030204" pitchFamily="18" charset="0"/>
                        </a:rPr>
                        <m:t>𝑋𝑐</m:t>
                      </m:r>
                    </m:oMath>
                  </m:oMathPara>
                </a14:m>
                <a:endParaRPr lang="tr-TR" dirty="0"/>
              </a:p>
            </p:txBody>
          </p:sp>
        </mc:Choice>
        <mc:Fallback xmlns="">
          <p:sp>
            <p:nvSpPr>
              <p:cNvPr id="4" name="TextBox 3">
                <a:extLst>
                  <a:ext uri="{FF2B5EF4-FFF2-40B4-BE49-F238E27FC236}">
                    <a16:creationId xmlns:a16="http://schemas.microsoft.com/office/drawing/2014/main" id="{8A031843-3F17-F082-B8FE-99B9B8D1ED83}"/>
                  </a:ext>
                </a:extLst>
              </p:cNvPr>
              <p:cNvSpPr txBox="1">
                <a:spLocks noRot="1" noChangeAspect="1" noMove="1" noResize="1" noEditPoints="1" noAdjustHandles="1" noChangeArrowheads="1" noChangeShapeType="1" noTextEdit="1"/>
              </p:cNvSpPr>
              <p:nvPr/>
            </p:nvSpPr>
            <p:spPr>
              <a:xfrm>
                <a:off x="2411760" y="3945106"/>
                <a:ext cx="3560462" cy="276999"/>
              </a:xfrm>
              <a:prstGeom prst="rect">
                <a:avLst/>
              </a:prstGeom>
              <a:blipFill>
                <a:blip r:embed="rId2"/>
                <a:stretch>
                  <a:fillRect l="-1027" r="-856" b="-6522"/>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5" name="TextBox 5">
                <a:extLst>
                  <a:ext uri="{FF2B5EF4-FFF2-40B4-BE49-F238E27FC236}">
                    <a16:creationId xmlns:a16="http://schemas.microsoft.com/office/drawing/2014/main" id="{AC08D651-7CA1-6873-E4E6-8DF250A7D8B9}"/>
                  </a:ext>
                </a:extLst>
              </p:cNvPr>
              <p:cNvSpPr txBox="1"/>
              <p:nvPr/>
            </p:nvSpPr>
            <p:spPr>
              <a:xfrm>
                <a:off x="1138911" y="4297018"/>
                <a:ext cx="610616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tr-TR" b="0" i="1" smtClean="0">
                          <a:latin typeface="Cambria Math" panose="02040503050406030204" pitchFamily="18" charset="0"/>
                        </a:rPr>
                        <m:t>𝑋𝑎</m:t>
                      </m:r>
                      <m:r>
                        <a:rPr lang="tr-TR" b="0" i="1" smtClean="0">
                          <a:latin typeface="Cambria Math" panose="02040503050406030204" pitchFamily="18" charset="0"/>
                        </a:rPr>
                        <m:t>+ </m:t>
                      </m:r>
                      <m:r>
                        <a:rPr lang="tr-TR" b="0" i="1" smtClean="0">
                          <a:latin typeface="Cambria Math" panose="02040503050406030204" pitchFamily="18" charset="0"/>
                        </a:rPr>
                        <m:t>𝑋𝑏</m:t>
                      </m:r>
                      <m:r>
                        <a:rPr lang="tr-TR" b="0" i="1" smtClean="0">
                          <a:latin typeface="Cambria Math" panose="02040503050406030204" pitchFamily="18" charset="0"/>
                        </a:rPr>
                        <m:t>+ </m:t>
                      </m:r>
                      <m:r>
                        <a:rPr lang="tr-TR" b="0" i="1" smtClean="0">
                          <a:latin typeface="Cambria Math" panose="02040503050406030204" pitchFamily="18" charset="0"/>
                        </a:rPr>
                        <m:t>𝑋𝑐</m:t>
                      </m:r>
                      <m:r>
                        <a:rPr lang="tr-TR" b="0" i="1" smtClean="0">
                          <a:latin typeface="Cambria Math" panose="02040503050406030204" pitchFamily="18" charset="0"/>
                        </a:rPr>
                        <m:t> ≤3000</m:t>
                      </m:r>
                    </m:oMath>
                  </m:oMathPara>
                </a14:m>
                <a:endParaRPr lang="tr-TR" dirty="0"/>
              </a:p>
            </p:txBody>
          </p:sp>
        </mc:Choice>
        <mc:Fallback xmlns="">
          <p:sp>
            <p:nvSpPr>
              <p:cNvPr id="5" name="TextBox 5">
                <a:extLst>
                  <a:ext uri="{FF2B5EF4-FFF2-40B4-BE49-F238E27FC236}">
                    <a16:creationId xmlns:a16="http://schemas.microsoft.com/office/drawing/2014/main" id="{AC08D651-7CA1-6873-E4E6-8DF250A7D8B9}"/>
                  </a:ext>
                </a:extLst>
              </p:cNvPr>
              <p:cNvSpPr txBox="1">
                <a:spLocks noRot="1" noChangeAspect="1" noMove="1" noResize="1" noEditPoints="1" noAdjustHandles="1" noChangeArrowheads="1" noChangeShapeType="1" noTextEdit="1"/>
              </p:cNvSpPr>
              <p:nvPr/>
            </p:nvSpPr>
            <p:spPr>
              <a:xfrm>
                <a:off x="1138911" y="4297018"/>
                <a:ext cx="6106160" cy="369332"/>
              </a:xfrm>
              <a:prstGeom prst="rect">
                <a:avLst/>
              </a:prstGeom>
              <a:blipFill>
                <a:blip r:embed="rId3"/>
                <a:stretch>
                  <a:fillRect/>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6" name="TextBox 7">
                <a:extLst>
                  <a:ext uri="{FF2B5EF4-FFF2-40B4-BE49-F238E27FC236}">
                    <a16:creationId xmlns:a16="http://schemas.microsoft.com/office/drawing/2014/main" id="{B01BD937-78F6-653E-47AA-794EA14ADE30}"/>
                  </a:ext>
                </a:extLst>
              </p:cNvPr>
              <p:cNvSpPr txBox="1"/>
              <p:nvPr/>
            </p:nvSpPr>
            <p:spPr>
              <a:xfrm>
                <a:off x="1229461" y="6256497"/>
                <a:ext cx="610616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tr-TR" b="0" i="1" smtClean="0">
                          <a:latin typeface="Cambria Math" panose="02040503050406030204" pitchFamily="18" charset="0"/>
                        </a:rPr>
                        <m:t>𝑋𝑐</m:t>
                      </m:r>
                      <m:r>
                        <a:rPr lang="tr-TR" b="0" i="1" smtClean="0">
                          <a:latin typeface="Cambria Math" panose="02040503050406030204" pitchFamily="18" charset="0"/>
                        </a:rPr>
                        <m:t> ≥2</m:t>
                      </m:r>
                      <m:r>
                        <a:rPr lang="tr-TR" b="0" i="1" smtClean="0">
                          <a:latin typeface="Cambria Math" panose="02040503050406030204" pitchFamily="18" charset="0"/>
                          <a:ea typeface="Cambria Math" panose="02040503050406030204" pitchFamily="18" charset="0"/>
                        </a:rPr>
                        <m:t>𝑋𝑏</m:t>
                      </m:r>
                    </m:oMath>
                  </m:oMathPara>
                </a14:m>
                <a:endParaRPr lang="tr-TR" dirty="0"/>
              </a:p>
            </p:txBody>
          </p:sp>
        </mc:Choice>
        <mc:Fallback xmlns="">
          <p:sp>
            <p:nvSpPr>
              <p:cNvPr id="6" name="TextBox 7">
                <a:extLst>
                  <a:ext uri="{FF2B5EF4-FFF2-40B4-BE49-F238E27FC236}">
                    <a16:creationId xmlns:a16="http://schemas.microsoft.com/office/drawing/2014/main" id="{B01BD937-78F6-653E-47AA-794EA14ADE30}"/>
                  </a:ext>
                </a:extLst>
              </p:cNvPr>
              <p:cNvSpPr txBox="1">
                <a:spLocks noRot="1" noChangeAspect="1" noMove="1" noResize="1" noEditPoints="1" noAdjustHandles="1" noChangeArrowheads="1" noChangeShapeType="1" noTextEdit="1"/>
              </p:cNvSpPr>
              <p:nvPr/>
            </p:nvSpPr>
            <p:spPr>
              <a:xfrm>
                <a:off x="1229461" y="6256497"/>
                <a:ext cx="6106160" cy="369332"/>
              </a:xfrm>
              <a:prstGeom prst="rect">
                <a:avLst/>
              </a:prstGeom>
              <a:blipFill>
                <a:blip r:embed="rId4"/>
                <a:stretch>
                  <a:fillRect/>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7" name="TextBox 8">
                <a:extLst>
                  <a:ext uri="{FF2B5EF4-FFF2-40B4-BE49-F238E27FC236}">
                    <a16:creationId xmlns:a16="http://schemas.microsoft.com/office/drawing/2014/main" id="{963D856E-76FF-7EFE-86ED-43C8EC42802C}"/>
                  </a:ext>
                </a:extLst>
              </p:cNvPr>
              <p:cNvSpPr txBox="1"/>
              <p:nvPr/>
            </p:nvSpPr>
            <p:spPr>
              <a:xfrm>
                <a:off x="1229461" y="5334715"/>
                <a:ext cx="610616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tr-TR" b="0" i="1" smtClean="0">
                          <a:latin typeface="Cambria Math" panose="02040503050406030204" pitchFamily="18" charset="0"/>
                        </a:rPr>
                        <m:t>𝑋𝑏</m:t>
                      </m:r>
                      <m:r>
                        <a:rPr lang="tr-TR" b="0" i="1" smtClean="0">
                          <a:latin typeface="Cambria Math" panose="02040503050406030204" pitchFamily="18" charset="0"/>
                        </a:rPr>
                        <m:t> ≥400</m:t>
                      </m:r>
                    </m:oMath>
                  </m:oMathPara>
                </a14:m>
                <a:endParaRPr lang="tr-TR" dirty="0"/>
              </a:p>
            </p:txBody>
          </p:sp>
        </mc:Choice>
        <mc:Fallback xmlns="">
          <p:sp>
            <p:nvSpPr>
              <p:cNvPr id="7" name="TextBox 8">
                <a:extLst>
                  <a:ext uri="{FF2B5EF4-FFF2-40B4-BE49-F238E27FC236}">
                    <a16:creationId xmlns:a16="http://schemas.microsoft.com/office/drawing/2014/main" id="{963D856E-76FF-7EFE-86ED-43C8EC42802C}"/>
                  </a:ext>
                </a:extLst>
              </p:cNvPr>
              <p:cNvSpPr txBox="1">
                <a:spLocks noRot="1" noChangeAspect="1" noMove="1" noResize="1" noEditPoints="1" noAdjustHandles="1" noChangeArrowheads="1" noChangeShapeType="1" noTextEdit="1"/>
              </p:cNvSpPr>
              <p:nvPr/>
            </p:nvSpPr>
            <p:spPr>
              <a:xfrm>
                <a:off x="1229461" y="5334715"/>
                <a:ext cx="6106160" cy="369332"/>
              </a:xfrm>
              <a:prstGeom prst="rect">
                <a:avLst/>
              </a:prstGeom>
              <a:blipFill>
                <a:blip r:embed="rId5"/>
                <a:stretch>
                  <a:fillRect/>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8" name="TextBox 9">
                <a:extLst>
                  <a:ext uri="{FF2B5EF4-FFF2-40B4-BE49-F238E27FC236}">
                    <a16:creationId xmlns:a16="http://schemas.microsoft.com/office/drawing/2014/main" id="{488ADEAA-27B7-210E-11B1-8F0B380A29BA}"/>
                  </a:ext>
                </a:extLst>
              </p:cNvPr>
              <p:cNvSpPr txBox="1"/>
              <p:nvPr/>
            </p:nvSpPr>
            <p:spPr>
              <a:xfrm>
                <a:off x="1272641" y="5810720"/>
                <a:ext cx="610616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tr-TR" b="0" i="1" smtClean="0">
                          <a:latin typeface="Cambria Math" panose="02040503050406030204" pitchFamily="18" charset="0"/>
                        </a:rPr>
                        <m:t>𝑋𝑐</m:t>
                      </m:r>
                      <m:r>
                        <a:rPr lang="tr-TR" b="0" i="1" smtClean="0">
                          <a:latin typeface="Cambria Math" panose="02040503050406030204" pitchFamily="18" charset="0"/>
                        </a:rPr>
                        <m:t> ≤1500</m:t>
                      </m:r>
                    </m:oMath>
                  </m:oMathPara>
                </a14:m>
                <a:endParaRPr lang="tr-TR" dirty="0"/>
              </a:p>
            </p:txBody>
          </p:sp>
        </mc:Choice>
        <mc:Fallback xmlns="">
          <p:sp>
            <p:nvSpPr>
              <p:cNvPr id="8" name="TextBox 9">
                <a:extLst>
                  <a:ext uri="{FF2B5EF4-FFF2-40B4-BE49-F238E27FC236}">
                    <a16:creationId xmlns:a16="http://schemas.microsoft.com/office/drawing/2014/main" id="{488ADEAA-27B7-210E-11B1-8F0B380A29BA}"/>
                  </a:ext>
                </a:extLst>
              </p:cNvPr>
              <p:cNvSpPr txBox="1">
                <a:spLocks noRot="1" noChangeAspect="1" noMove="1" noResize="1" noEditPoints="1" noAdjustHandles="1" noChangeArrowheads="1" noChangeShapeType="1" noTextEdit="1"/>
              </p:cNvSpPr>
              <p:nvPr/>
            </p:nvSpPr>
            <p:spPr>
              <a:xfrm>
                <a:off x="1272641" y="5810720"/>
                <a:ext cx="6106160" cy="369332"/>
              </a:xfrm>
              <a:prstGeom prst="rect">
                <a:avLst/>
              </a:prstGeom>
              <a:blipFill>
                <a:blip r:embed="rId6"/>
                <a:stretch>
                  <a:fillRect/>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9" name="TextBox 10">
                <a:extLst>
                  <a:ext uri="{FF2B5EF4-FFF2-40B4-BE49-F238E27FC236}">
                    <a16:creationId xmlns:a16="http://schemas.microsoft.com/office/drawing/2014/main" id="{45004F9A-9CED-4DB0-4161-433AB8B330D0}"/>
                  </a:ext>
                </a:extLst>
              </p:cNvPr>
              <p:cNvSpPr txBox="1"/>
              <p:nvPr/>
            </p:nvSpPr>
            <p:spPr>
              <a:xfrm>
                <a:off x="1259632" y="4869160"/>
                <a:ext cx="610616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tr-TR" b="0" i="1" smtClean="0">
                          <a:latin typeface="Cambria Math" panose="02040503050406030204" pitchFamily="18" charset="0"/>
                        </a:rPr>
                        <m:t>𝑋𝑎</m:t>
                      </m:r>
                      <m:r>
                        <a:rPr lang="tr-TR" b="0" i="1" smtClean="0">
                          <a:latin typeface="Cambria Math" panose="02040503050406030204" pitchFamily="18" charset="0"/>
                        </a:rPr>
                        <m:t> ≥900</m:t>
                      </m:r>
                    </m:oMath>
                  </m:oMathPara>
                </a14:m>
                <a:endParaRPr lang="tr-TR" dirty="0"/>
              </a:p>
            </p:txBody>
          </p:sp>
        </mc:Choice>
        <mc:Fallback xmlns="">
          <p:sp>
            <p:nvSpPr>
              <p:cNvPr id="9" name="TextBox 10">
                <a:extLst>
                  <a:ext uri="{FF2B5EF4-FFF2-40B4-BE49-F238E27FC236}">
                    <a16:creationId xmlns:a16="http://schemas.microsoft.com/office/drawing/2014/main" id="{45004F9A-9CED-4DB0-4161-433AB8B330D0}"/>
                  </a:ext>
                </a:extLst>
              </p:cNvPr>
              <p:cNvSpPr txBox="1">
                <a:spLocks noRot="1" noChangeAspect="1" noMove="1" noResize="1" noEditPoints="1" noAdjustHandles="1" noChangeArrowheads="1" noChangeShapeType="1" noTextEdit="1"/>
              </p:cNvSpPr>
              <p:nvPr/>
            </p:nvSpPr>
            <p:spPr>
              <a:xfrm>
                <a:off x="1259632" y="4869160"/>
                <a:ext cx="6106160" cy="369332"/>
              </a:xfrm>
              <a:prstGeom prst="rect">
                <a:avLst/>
              </a:prstGeom>
              <a:blipFill>
                <a:blip r:embed="rId7"/>
                <a:stretch>
                  <a:fillRect/>
                </a:stretch>
              </a:blipFill>
            </p:spPr>
            <p:txBody>
              <a:bodyPr/>
              <a:lstStyle/>
              <a:p>
                <a:r>
                  <a:rPr lang="tr-TR">
                    <a:noFill/>
                  </a:rPr>
                  <a:t> </a:t>
                </a:r>
              </a:p>
            </p:txBody>
          </p:sp>
        </mc:Fallback>
      </mc:AlternateContent>
    </p:spTree>
    <p:extLst>
      <p:ext uri="{BB962C8B-B14F-4D97-AF65-F5344CB8AC3E}">
        <p14:creationId xmlns:p14="http://schemas.microsoft.com/office/powerpoint/2010/main" val="412309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p:bldP spid="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İçerik Yer Tutucusu 1">
                <a:extLst>
                  <a:ext uri="{FF2B5EF4-FFF2-40B4-BE49-F238E27FC236}">
                    <a16:creationId xmlns:a16="http://schemas.microsoft.com/office/drawing/2014/main" id="{5C99F0AE-89DD-B478-FF95-CB94A9B8D8E0}"/>
                  </a:ext>
                </a:extLst>
              </p:cNvPr>
              <p:cNvSpPr>
                <a:spLocks noGrp="1"/>
              </p:cNvSpPr>
              <p:nvPr>
                <p:ph idx="1"/>
              </p:nvPr>
            </p:nvSpPr>
            <p:spPr/>
            <p:txBody>
              <a:bodyPr/>
              <a:lstStyle/>
              <a:p>
                <a:r>
                  <a:rPr lang="tr-TR" dirty="0">
                    <a:effectLst/>
                  </a:rPr>
                  <a:t>Şirketin A, B ve C projelerinde yatırım yapabilmesi için 80 milyon ₺’si vardır. Proje A yatırılan her bir liraya, bir yılın sonunda 50 krş. kazandıracaktır. Proje B ye yatırılan her bir liraya iki yılın sonunda 2.3 ₺ kazandıracaktır. Proje C ye yatırılan her bir liraya üç yılın sonunda 3.50 ₺ kazandıracaktır</a:t>
                </a:r>
                <a:r>
                  <a:rPr lang="tr-TR">
                    <a:effectLst/>
                  </a:rPr>
                  <a:t>. </a:t>
                </a:r>
                <a:endParaRPr lang="tr-TR" dirty="0">
                  <a:effectLst/>
                </a:endParaRPr>
              </a:p>
              <a:p>
                <a:pPr>
                  <a:lnSpc>
                    <a:spcPct val="100000"/>
                  </a:lnSpc>
                </a:pPr>
                <a:endParaRPr lang="tr-TR" dirty="0">
                  <a:effectLst/>
                </a:endParaRPr>
              </a:p>
              <a:p>
                <a:r>
                  <a:rPr lang="tr-TR" dirty="0">
                    <a:effectLst/>
                  </a:rPr>
                  <a:t>Yatırımların her bir yılın başında yapıldığı ve eldeki tüm paranın yatırıldığı varsayılmaktadır. Şirket 80.000.000 ₺’</a:t>
                </a:r>
                <a:r>
                  <a:rPr lang="tr-TR" dirty="0" err="1">
                    <a:effectLst/>
                  </a:rPr>
                  <a:t>sını</a:t>
                </a:r>
                <a:r>
                  <a:rPr lang="tr-TR" dirty="0">
                    <a:effectLst/>
                  </a:rPr>
                  <a:t> yatırdığında dört yılın sonunda elde edeceği parayı maksimum kılmak istemektedir. </a:t>
                </a:r>
              </a:p>
              <a:p>
                <a:endParaRPr lang="tr-TR" dirty="0"/>
              </a:p>
              <a:p>
                <a:r>
                  <a:rPr lang="tr-TR" dirty="0">
                    <a:effectLst/>
                  </a:rPr>
                  <a:t>Problemi doğrusal programlama olarak formülleştiriniz.</a:t>
                </a:r>
              </a:p>
              <a:p>
                <a:endParaRPr lang="tr-TR" dirty="0"/>
              </a:p>
              <a:p>
                <a:pPr/>
                <a14:m>
                  <m:oMathPara xmlns:m="http://schemas.openxmlformats.org/officeDocument/2006/math">
                    <m:oMathParaPr>
                      <m:jc m:val="centerGroup"/>
                    </m:oMathParaPr>
                    <m:oMath xmlns:m="http://schemas.openxmlformats.org/officeDocument/2006/math">
                      <m:sSub>
                        <m:sSubPr>
                          <m:ctrlPr>
                            <a:rPr lang="tr-TR"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𝑖𝑦</m:t>
                          </m:r>
                        </m:sub>
                      </m:sSub>
                      <m:r>
                        <a:rPr lang="tr-TR" b="0" i="1" smtClean="0">
                          <a:latin typeface="Cambria Math" panose="02040503050406030204" pitchFamily="18" charset="0"/>
                        </a:rPr>
                        <m:t>:</m:t>
                      </m:r>
                      <m:r>
                        <a:rPr lang="tr-TR" b="0" i="1" smtClean="0">
                          <a:latin typeface="Cambria Math" panose="02040503050406030204" pitchFamily="18" charset="0"/>
                        </a:rPr>
                        <m:t>𝑖</m:t>
                      </m:r>
                      <m:r>
                        <a:rPr lang="tr-TR" b="0" i="1" smtClean="0">
                          <a:latin typeface="Cambria Math" panose="02040503050406030204" pitchFamily="18" charset="0"/>
                        </a:rPr>
                        <m:t> </m:t>
                      </m:r>
                      <m:r>
                        <a:rPr lang="tr-TR" b="0" i="1" smtClean="0">
                          <a:latin typeface="Cambria Math" panose="02040503050406030204" pitchFamily="18" charset="0"/>
                        </a:rPr>
                        <m:t>𝑦𝚤𝑙𝚤𝑛𝑑𝑎</m:t>
                      </m:r>
                      <m:r>
                        <a:rPr lang="tr-TR" b="0" i="1" smtClean="0">
                          <a:latin typeface="Cambria Math" panose="02040503050406030204" pitchFamily="18" charset="0"/>
                        </a:rPr>
                        <m:t> </m:t>
                      </m:r>
                      <m:r>
                        <a:rPr lang="tr-TR" b="0" i="1" smtClean="0">
                          <a:latin typeface="Cambria Math" panose="02040503050406030204" pitchFamily="18" charset="0"/>
                        </a:rPr>
                        <m:t>𝑦</m:t>
                      </m:r>
                      <m:r>
                        <a:rPr lang="tr-TR" b="0" i="1" smtClean="0">
                          <a:latin typeface="Cambria Math" panose="02040503050406030204" pitchFamily="18" charset="0"/>
                        </a:rPr>
                        <m:t> </m:t>
                      </m:r>
                      <m:r>
                        <a:rPr lang="tr-TR" b="0" i="1" smtClean="0">
                          <a:latin typeface="Cambria Math" panose="02040503050406030204" pitchFamily="18" charset="0"/>
                        </a:rPr>
                        <m:t>𝑝𝑟𝑜𝑗𝑒𝑠𝑖𝑛𝑒</m:t>
                      </m:r>
                      <m:r>
                        <a:rPr lang="tr-TR" b="0" i="1" smtClean="0">
                          <a:latin typeface="Cambria Math" panose="02040503050406030204" pitchFamily="18" charset="0"/>
                        </a:rPr>
                        <m:t> </m:t>
                      </m:r>
                      <m:r>
                        <a:rPr lang="tr-TR" b="0" i="1" smtClean="0">
                          <a:latin typeface="Cambria Math" panose="02040503050406030204" pitchFamily="18" charset="0"/>
                        </a:rPr>
                        <m:t>𝑦𝑎𝑡𝚤𝑟𝚤𝑙𝑎𝑛</m:t>
                      </m:r>
                      <m:r>
                        <a:rPr lang="tr-TR" b="0" i="1" smtClean="0">
                          <a:latin typeface="Cambria Math" panose="02040503050406030204" pitchFamily="18" charset="0"/>
                        </a:rPr>
                        <m:t> </m:t>
                      </m:r>
                      <m:r>
                        <a:rPr lang="tr-TR" b="0" i="1" smtClean="0">
                          <a:latin typeface="Cambria Math" panose="02040503050406030204" pitchFamily="18" charset="0"/>
                        </a:rPr>
                        <m:t>𝑚𝑖𝑘𝑡𝑎𝑟</m:t>
                      </m:r>
                      <m:r>
                        <a:rPr lang="tr-TR" b="0" i="1" smtClean="0">
                          <a:latin typeface="Cambria Math" panose="02040503050406030204" pitchFamily="18" charset="0"/>
                        </a:rPr>
                        <m:t>, </m:t>
                      </m:r>
                      <m:r>
                        <a:rPr lang="tr-TR" b="0" i="1" smtClean="0">
                          <a:latin typeface="Cambria Math" panose="02040503050406030204" pitchFamily="18" charset="0"/>
                        </a:rPr>
                        <m:t>𝑖</m:t>
                      </m:r>
                      <m:r>
                        <a:rPr lang="tr-TR" b="0" i="1" smtClean="0">
                          <a:latin typeface="Cambria Math" panose="02040503050406030204" pitchFamily="18" charset="0"/>
                        </a:rPr>
                        <m:t>=</m:t>
                      </m:r>
                      <m:d>
                        <m:dPr>
                          <m:begChr m:val="{"/>
                          <m:endChr m:val="}"/>
                          <m:ctrlPr>
                            <a:rPr lang="tr-TR" b="0" i="1" smtClean="0">
                              <a:latin typeface="Cambria Math" panose="02040503050406030204" pitchFamily="18" charset="0"/>
                            </a:rPr>
                          </m:ctrlPr>
                        </m:dPr>
                        <m:e>
                          <m:r>
                            <a:rPr lang="tr-TR" b="0" i="1" smtClean="0">
                              <a:latin typeface="Cambria Math" panose="02040503050406030204" pitchFamily="18" charset="0"/>
                            </a:rPr>
                            <m:t>1,2,3,4</m:t>
                          </m:r>
                        </m:e>
                      </m:d>
                      <m:r>
                        <a:rPr lang="tr-TR" b="0" i="1" smtClean="0">
                          <a:latin typeface="Cambria Math" panose="02040503050406030204" pitchFamily="18" charset="0"/>
                        </a:rPr>
                        <m:t>, </m:t>
                      </m:r>
                      <m:r>
                        <a:rPr lang="tr-TR" b="0" i="1" smtClean="0">
                          <a:latin typeface="Cambria Math" panose="02040503050406030204" pitchFamily="18" charset="0"/>
                        </a:rPr>
                        <m:t>𝑦</m:t>
                      </m:r>
                      <m:r>
                        <a:rPr lang="tr-TR" b="0" i="1" smtClean="0">
                          <a:latin typeface="Cambria Math" panose="02040503050406030204" pitchFamily="18" charset="0"/>
                        </a:rPr>
                        <m:t>={</m:t>
                      </m:r>
                      <m:r>
                        <a:rPr lang="tr-TR" b="0" i="1" smtClean="0">
                          <a:latin typeface="Cambria Math" panose="02040503050406030204" pitchFamily="18" charset="0"/>
                        </a:rPr>
                        <m:t>𝐴</m:t>
                      </m:r>
                      <m:r>
                        <a:rPr lang="tr-TR" b="0" i="1" smtClean="0">
                          <a:latin typeface="Cambria Math" panose="02040503050406030204" pitchFamily="18" charset="0"/>
                        </a:rPr>
                        <m:t>, </m:t>
                      </m:r>
                      <m:r>
                        <a:rPr lang="tr-TR" b="0" i="1" smtClean="0">
                          <a:latin typeface="Cambria Math" panose="02040503050406030204" pitchFamily="18" charset="0"/>
                        </a:rPr>
                        <m:t>𝐵</m:t>
                      </m:r>
                      <m:r>
                        <a:rPr lang="tr-TR" b="0" i="1" smtClean="0">
                          <a:latin typeface="Cambria Math" panose="02040503050406030204" pitchFamily="18" charset="0"/>
                        </a:rPr>
                        <m:t>, </m:t>
                      </m:r>
                      <m:r>
                        <a:rPr lang="tr-TR" b="0" i="1" smtClean="0">
                          <a:latin typeface="Cambria Math" panose="02040503050406030204" pitchFamily="18" charset="0"/>
                        </a:rPr>
                        <m:t>𝐶</m:t>
                      </m:r>
                      <m:r>
                        <a:rPr lang="tr-TR" b="0" i="1" smtClean="0">
                          <a:latin typeface="Cambria Math" panose="02040503050406030204" pitchFamily="18" charset="0"/>
                        </a:rPr>
                        <m:t>}</m:t>
                      </m:r>
                    </m:oMath>
                  </m:oMathPara>
                </a14:m>
                <a:endParaRPr lang="tr-TR" dirty="0"/>
              </a:p>
            </p:txBody>
          </p:sp>
        </mc:Choice>
        <mc:Fallback xmlns="">
          <p:sp>
            <p:nvSpPr>
              <p:cNvPr id="2" name="İçerik Yer Tutucusu 1">
                <a:extLst>
                  <a:ext uri="{FF2B5EF4-FFF2-40B4-BE49-F238E27FC236}">
                    <a16:creationId xmlns:a16="http://schemas.microsoft.com/office/drawing/2014/main" id="{5C99F0AE-89DD-B478-FF95-CB94A9B8D8E0}"/>
                  </a:ext>
                </a:extLst>
              </p:cNvPr>
              <p:cNvSpPr>
                <a:spLocks noGrp="1" noRot="1" noChangeAspect="1" noMove="1" noResize="1" noEditPoints="1" noAdjustHandles="1" noChangeArrowheads="1" noChangeShapeType="1" noTextEdit="1"/>
              </p:cNvSpPr>
              <p:nvPr>
                <p:ph idx="1"/>
              </p:nvPr>
            </p:nvSpPr>
            <p:spPr>
              <a:blipFill>
                <a:blip r:embed="rId2"/>
                <a:stretch>
                  <a:fillRect l="-435" t="-375" r="-363"/>
                </a:stretch>
              </a:blipFill>
            </p:spPr>
            <p:txBody>
              <a:bodyPr/>
              <a:lstStyle/>
              <a:p>
                <a:r>
                  <a:rPr lang="tr-TR">
                    <a:noFill/>
                  </a:rPr>
                  <a:t> </a:t>
                </a:r>
              </a:p>
            </p:txBody>
          </p:sp>
        </mc:Fallback>
      </mc:AlternateContent>
      <p:sp>
        <p:nvSpPr>
          <p:cNvPr id="3" name="Başlık 2">
            <a:extLst>
              <a:ext uri="{FF2B5EF4-FFF2-40B4-BE49-F238E27FC236}">
                <a16:creationId xmlns:a16="http://schemas.microsoft.com/office/drawing/2014/main" id="{DE88085A-7CEE-6540-8C8B-50F3BCF73F45}"/>
              </a:ext>
            </a:extLst>
          </p:cNvPr>
          <p:cNvSpPr>
            <a:spLocks noGrp="1"/>
          </p:cNvSpPr>
          <p:nvPr>
            <p:ph type="title"/>
          </p:nvPr>
        </p:nvSpPr>
        <p:spPr/>
        <p:txBody>
          <a:bodyPr/>
          <a:lstStyle/>
          <a:p>
            <a:r>
              <a:rPr lang="tr-TR" dirty="0"/>
              <a:t>Yatırım Portföyü</a:t>
            </a:r>
          </a:p>
        </p:txBody>
      </p:sp>
    </p:spTree>
    <p:extLst>
      <p:ext uri="{BB962C8B-B14F-4D97-AF65-F5344CB8AC3E}">
        <p14:creationId xmlns:p14="http://schemas.microsoft.com/office/powerpoint/2010/main" val="28494905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a:extLst>
              <a:ext uri="{FF2B5EF4-FFF2-40B4-BE49-F238E27FC236}">
                <a16:creationId xmlns:a16="http://schemas.microsoft.com/office/drawing/2014/main" id="{031E3976-5B40-BDA0-3B69-DCD7555E532C}"/>
              </a:ext>
            </a:extLst>
          </p:cNvPr>
          <p:cNvSpPr>
            <a:spLocks noGrp="1"/>
          </p:cNvSpPr>
          <p:nvPr>
            <p:ph idx="1"/>
          </p:nvPr>
        </p:nvSpPr>
        <p:spPr>
          <a:xfrm>
            <a:off x="370737" y="1484784"/>
            <a:ext cx="8402525" cy="4881686"/>
          </a:xfrm>
        </p:spPr>
        <p:txBody>
          <a:bodyPr/>
          <a:lstStyle/>
          <a:p>
            <a:r>
              <a:rPr lang="tr-TR" dirty="0">
                <a:effectLst/>
              </a:rPr>
              <a:t>Birinci yılın başında tüm para yatırılmalıdır. </a:t>
            </a:r>
          </a:p>
          <a:p>
            <a:endParaRPr lang="tr-TR" dirty="0"/>
          </a:p>
          <a:p>
            <a:endParaRPr lang="tr-TR" dirty="0"/>
          </a:p>
          <a:p>
            <a:r>
              <a:rPr lang="tr-TR" dirty="0">
                <a:effectLst/>
              </a:rPr>
              <a:t>İkinci yılın başlangıcında yatırılan miktar birinci yılda A projesinden elde edilene eşit olmalıdır.</a:t>
            </a:r>
          </a:p>
          <a:p>
            <a:endParaRPr lang="tr-TR" dirty="0"/>
          </a:p>
          <a:p>
            <a:endParaRPr lang="tr-TR" dirty="0"/>
          </a:p>
          <a:p>
            <a:endParaRPr lang="tr-TR" dirty="0"/>
          </a:p>
          <a:p>
            <a:r>
              <a:rPr lang="tr-TR" dirty="0">
                <a:effectLst/>
              </a:rPr>
              <a:t>Üçüncü yılın başında yatırılan miktar;</a:t>
            </a:r>
          </a:p>
          <a:p>
            <a:pPr>
              <a:lnSpc>
                <a:spcPct val="100000"/>
              </a:lnSpc>
              <a:buFont typeface="Arial" panose="020B0604020202020204" pitchFamily="34" charset="0"/>
              <a:buChar char="•"/>
            </a:pPr>
            <a:r>
              <a:rPr lang="tr-TR" dirty="0">
                <a:effectLst/>
              </a:rPr>
              <a:t>ikinci yılda A projesinden sağlanan getiri ile </a:t>
            </a:r>
          </a:p>
          <a:p>
            <a:pPr>
              <a:lnSpc>
                <a:spcPct val="100000"/>
              </a:lnSpc>
              <a:buFont typeface="Arial" panose="020B0604020202020204" pitchFamily="34" charset="0"/>
              <a:buChar char="•"/>
            </a:pPr>
            <a:r>
              <a:rPr lang="tr-TR" dirty="0">
                <a:effectLst/>
              </a:rPr>
              <a:t>birinci yılda B projesinden gelen getirinin </a:t>
            </a:r>
          </a:p>
          <a:p>
            <a:pPr>
              <a:lnSpc>
                <a:spcPct val="100000"/>
              </a:lnSpc>
            </a:pPr>
            <a:r>
              <a:rPr lang="tr-TR" dirty="0">
                <a:effectLst/>
              </a:rPr>
              <a:t>toplamına eşit olmalıdır (x3C=0). </a:t>
            </a:r>
          </a:p>
          <a:p>
            <a:br>
              <a:rPr lang="tr-TR" dirty="0">
                <a:effectLst/>
              </a:rPr>
            </a:br>
            <a:endParaRPr lang="tr-TR" dirty="0"/>
          </a:p>
          <a:p>
            <a:endParaRPr lang="tr-TR" dirty="0"/>
          </a:p>
        </p:txBody>
      </p:sp>
      <p:sp>
        <p:nvSpPr>
          <p:cNvPr id="3" name="Başlık 2">
            <a:extLst>
              <a:ext uri="{FF2B5EF4-FFF2-40B4-BE49-F238E27FC236}">
                <a16:creationId xmlns:a16="http://schemas.microsoft.com/office/drawing/2014/main" id="{14014EC5-F2AB-CBF2-E702-2AB0204B1930}"/>
              </a:ext>
            </a:extLst>
          </p:cNvPr>
          <p:cNvSpPr>
            <a:spLocks noGrp="1"/>
          </p:cNvSpPr>
          <p:nvPr>
            <p:ph type="title"/>
          </p:nvPr>
        </p:nvSpPr>
        <p:spPr/>
        <p:txBody>
          <a:bodyPr/>
          <a:lstStyle/>
          <a:p>
            <a:endParaRPr lang="tr-TR"/>
          </a:p>
        </p:txBody>
      </p:sp>
      <mc:AlternateContent xmlns:mc="http://schemas.openxmlformats.org/markup-compatibility/2006" xmlns:a14="http://schemas.microsoft.com/office/drawing/2010/main">
        <mc:Choice Requires="a14">
          <p:sp>
            <p:nvSpPr>
              <p:cNvPr id="4" name="Metin kutusu 3">
                <a:extLst>
                  <a:ext uri="{FF2B5EF4-FFF2-40B4-BE49-F238E27FC236}">
                    <a16:creationId xmlns:a16="http://schemas.microsoft.com/office/drawing/2014/main" id="{A14FA1AF-3985-5884-3506-EDDB681D49D9}"/>
                  </a:ext>
                </a:extLst>
              </p:cNvPr>
              <p:cNvSpPr txBox="1"/>
              <p:nvPr/>
            </p:nvSpPr>
            <p:spPr>
              <a:xfrm>
                <a:off x="1907704" y="1916832"/>
                <a:ext cx="457200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tr-TR"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1</m:t>
                          </m:r>
                          <m:r>
                            <a:rPr lang="tr-TR" b="0" i="1" smtClean="0">
                              <a:latin typeface="Cambria Math" panose="02040503050406030204" pitchFamily="18" charset="0"/>
                            </a:rPr>
                            <m:t>𝐴</m:t>
                          </m:r>
                        </m:sub>
                      </m:sSub>
                      <m:r>
                        <a:rPr lang="tr-TR" b="0" i="1" smtClean="0">
                          <a:latin typeface="Cambria Math" panose="02040503050406030204" pitchFamily="18" charset="0"/>
                        </a:rPr>
                        <m:t>+</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1</m:t>
                          </m:r>
                          <m:r>
                            <a:rPr lang="tr-TR" b="0" i="1" smtClean="0">
                              <a:latin typeface="Cambria Math" panose="02040503050406030204" pitchFamily="18" charset="0"/>
                            </a:rPr>
                            <m:t>𝐵</m:t>
                          </m:r>
                        </m:sub>
                      </m:sSub>
                      <m:r>
                        <a:rPr lang="tr-TR" b="0" i="1" smtClean="0">
                          <a:latin typeface="Cambria Math" panose="02040503050406030204" pitchFamily="18" charset="0"/>
                        </a:rPr>
                        <m:t>+ </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1</m:t>
                          </m:r>
                          <m:r>
                            <a:rPr lang="tr-TR" b="0" i="1" smtClean="0">
                              <a:latin typeface="Cambria Math" panose="02040503050406030204" pitchFamily="18" charset="0"/>
                            </a:rPr>
                            <m:t>𝐶</m:t>
                          </m:r>
                        </m:sub>
                      </m:sSub>
                      <m:r>
                        <a:rPr lang="tr-TR" b="0" i="1" smtClean="0">
                          <a:latin typeface="Cambria Math" panose="02040503050406030204" pitchFamily="18" charset="0"/>
                        </a:rPr>
                        <m:t>=80000000</m:t>
                      </m:r>
                    </m:oMath>
                  </m:oMathPara>
                </a14:m>
                <a:endParaRPr lang="tr-TR" dirty="0"/>
              </a:p>
            </p:txBody>
          </p:sp>
        </mc:Choice>
        <mc:Fallback xmlns="">
          <p:sp>
            <p:nvSpPr>
              <p:cNvPr id="4" name="Metin kutusu 3">
                <a:extLst>
                  <a:ext uri="{FF2B5EF4-FFF2-40B4-BE49-F238E27FC236}">
                    <a16:creationId xmlns:a16="http://schemas.microsoft.com/office/drawing/2014/main" id="{A14FA1AF-3985-5884-3506-EDDB681D49D9}"/>
                  </a:ext>
                </a:extLst>
              </p:cNvPr>
              <p:cNvSpPr txBox="1">
                <a:spLocks noRot="1" noChangeAspect="1" noMove="1" noResize="1" noEditPoints="1" noAdjustHandles="1" noChangeArrowheads="1" noChangeShapeType="1" noTextEdit="1"/>
              </p:cNvSpPr>
              <p:nvPr/>
            </p:nvSpPr>
            <p:spPr>
              <a:xfrm>
                <a:off x="1907704" y="1916832"/>
                <a:ext cx="4572000" cy="369332"/>
              </a:xfrm>
              <a:prstGeom prst="rect">
                <a:avLst/>
              </a:prstGeom>
              <a:blipFill>
                <a:blip r:embed="rId2"/>
                <a:stretch>
                  <a:fillRect/>
                </a:stretch>
              </a:blipFill>
            </p:spPr>
            <p:txBody>
              <a:bodyPr/>
              <a:lstStyle/>
              <a:p>
                <a:r>
                  <a:rPr lang="tr-TR">
                    <a:noFill/>
                  </a:rPr>
                  <a:t> </a:t>
                </a:r>
              </a:p>
            </p:txBody>
          </p:sp>
        </mc:Fallback>
      </mc:AlternateContent>
      <p:pic>
        <p:nvPicPr>
          <p:cNvPr id="6" name="Resim 5">
            <a:extLst>
              <a:ext uri="{FF2B5EF4-FFF2-40B4-BE49-F238E27FC236}">
                <a16:creationId xmlns:a16="http://schemas.microsoft.com/office/drawing/2014/main" id="{1ABE6F08-A617-F4AD-2C9E-C66AC5069B9C}"/>
              </a:ext>
            </a:extLst>
          </p:cNvPr>
          <p:cNvPicPr>
            <a:picLocks noChangeAspect="1"/>
          </p:cNvPicPr>
          <p:nvPr/>
        </p:nvPicPr>
        <p:blipFill>
          <a:blip r:embed="rId3"/>
          <a:stretch>
            <a:fillRect/>
          </a:stretch>
        </p:blipFill>
        <p:spPr>
          <a:xfrm>
            <a:off x="2771800" y="2919570"/>
            <a:ext cx="2336279" cy="349647"/>
          </a:xfrm>
          <a:prstGeom prst="rect">
            <a:avLst/>
          </a:prstGeom>
        </p:spPr>
      </p:pic>
      <p:pic>
        <p:nvPicPr>
          <p:cNvPr id="8" name="Resim 7">
            <a:extLst>
              <a:ext uri="{FF2B5EF4-FFF2-40B4-BE49-F238E27FC236}">
                <a16:creationId xmlns:a16="http://schemas.microsoft.com/office/drawing/2014/main" id="{1FB62412-90BD-5879-7BA7-D532A73A732F}"/>
              </a:ext>
            </a:extLst>
          </p:cNvPr>
          <p:cNvPicPr>
            <a:picLocks noChangeAspect="1"/>
          </p:cNvPicPr>
          <p:nvPr/>
        </p:nvPicPr>
        <p:blipFill>
          <a:blip r:embed="rId4"/>
          <a:stretch>
            <a:fillRect/>
          </a:stretch>
        </p:blipFill>
        <p:spPr>
          <a:xfrm>
            <a:off x="2631604" y="4869160"/>
            <a:ext cx="3124200" cy="333375"/>
          </a:xfrm>
          <a:prstGeom prst="rect">
            <a:avLst/>
          </a:prstGeom>
        </p:spPr>
      </p:pic>
    </p:spTree>
    <p:extLst>
      <p:ext uri="{BB962C8B-B14F-4D97-AF65-F5344CB8AC3E}">
        <p14:creationId xmlns:p14="http://schemas.microsoft.com/office/powerpoint/2010/main" val="38702682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a:extLst>
              <a:ext uri="{FF2B5EF4-FFF2-40B4-BE49-F238E27FC236}">
                <a16:creationId xmlns:a16="http://schemas.microsoft.com/office/drawing/2014/main" id="{EF2BC9F4-BE99-819C-E2F9-9434DF80959C}"/>
              </a:ext>
            </a:extLst>
          </p:cNvPr>
          <p:cNvSpPr>
            <a:spLocks noGrp="1"/>
          </p:cNvSpPr>
          <p:nvPr>
            <p:ph idx="1"/>
          </p:nvPr>
        </p:nvSpPr>
        <p:spPr/>
        <p:txBody>
          <a:bodyPr/>
          <a:lstStyle/>
          <a:p>
            <a:r>
              <a:rPr lang="tr-TR" dirty="0">
                <a:effectLst/>
              </a:rPr>
              <a:t>Dördüncü yılın başında yatırılan miktar, </a:t>
            </a:r>
          </a:p>
          <a:p>
            <a:pPr>
              <a:lnSpc>
                <a:spcPct val="100000"/>
              </a:lnSpc>
              <a:buFont typeface="Arial" panose="020B0604020202020204" pitchFamily="34" charset="0"/>
              <a:buChar char="•"/>
            </a:pPr>
            <a:r>
              <a:rPr lang="tr-TR" dirty="0">
                <a:effectLst/>
              </a:rPr>
              <a:t>Üçüncü yılda proje A yatırımından sağlanan getiri, </a:t>
            </a:r>
          </a:p>
          <a:p>
            <a:pPr>
              <a:lnSpc>
                <a:spcPct val="100000"/>
              </a:lnSpc>
              <a:buFont typeface="Arial" panose="020B0604020202020204" pitchFamily="34" charset="0"/>
              <a:buChar char="•"/>
            </a:pPr>
            <a:r>
              <a:rPr lang="tr-TR" dirty="0">
                <a:effectLst/>
              </a:rPr>
              <a:t>İkinci yılda proje B yatırımı getirisi ve </a:t>
            </a:r>
          </a:p>
          <a:p>
            <a:pPr>
              <a:lnSpc>
                <a:spcPct val="100000"/>
              </a:lnSpc>
              <a:buFont typeface="Arial" panose="020B0604020202020204" pitchFamily="34" charset="0"/>
              <a:buChar char="•"/>
            </a:pPr>
            <a:r>
              <a:rPr lang="tr-TR" dirty="0">
                <a:effectLst/>
              </a:rPr>
              <a:t>Birinci yılda C projesinden sağlanan getiriler toplamına eşit olmalıdır. (x4B =x4C =0) Zaman sınırlaması yüzünden sadece A projesine yatırım yapılabilir. </a:t>
            </a:r>
          </a:p>
          <a:p>
            <a:pPr>
              <a:lnSpc>
                <a:spcPct val="100000"/>
              </a:lnSpc>
              <a:buFont typeface="Arial" panose="020B0604020202020204" pitchFamily="34" charset="0"/>
              <a:buChar char="•"/>
            </a:pPr>
            <a:endParaRPr lang="tr-TR" dirty="0"/>
          </a:p>
          <a:p>
            <a:pPr>
              <a:lnSpc>
                <a:spcPct val="100000"/>
              </a:lnSpc>
              <a:buFont typeface="Arial" panose="020B0604020202020204" pitchFamily="34" charset="0"/>
              <a:buChar char="•"/>
            </a:pPr>
            <a:endParaRPr lang="tr-TR" dirty="0">
              <a:effectLst/>
            </a:endParaRPr>
          </a:p>
          <a:p>
            <a:pPr>
              <a:lnSpc>
                <a:spcPct val="100000"/>
              </a:lnSpc>
              <a:buFont typeface="Arial" panose="020B0604020202020204" pitchFamily="34" charset="0"/>
              <a:buChar char="•"/>
            </a:pPr>
            <a:endParaRPr lang="tr-TR" dirty="0"/>
          </a:p>
          <a:p>
            <a:r>
              <a:rPr lang="tr-TR" dirty="0">
                <a:effectLst/>
              </a:rPr>
              <a:t>Amaç Fonksiyonu</a:t>
            </a:r>
          </a:p>
          <a:p>
            <a:pPr>
              <a:lnSpc>
                <a:spcPct val="100000"/>
              </a:lnSpc>
              <a:buFont typeface="Arial" panose="020B0604020202020204" pitchFamily="34" charset="0"/>
              <a:buChar char="•"/>
            </a:pPr>
            <a:r>
              <a:rPr lang="tr-TR" dirty="0">
                <a:effectLst/>
              </a:rPr>
              <a:t>Dördüncü yılda proje A yatırımından sağlanan getiri,</a:t>
            </a:r>
          </a:p>
          <a:p>
            <a:pPr>
              <a:lnSpc>
                <a:spcPct val="100000"/>
              </a:lnSpc>
              <a:buFont typeface="Arial" panose="020B0604020202020204" pitchFamily="34" charset="0"/>
              <a:buChar char="•"/>
            </a:pPr>
            <a:r>
              <a:rPr lang="tr-TR" dirty="0">
                <a:effectLst/>
              </a:rPr>
              <a:t>Üçüncü yılda proje B yatırımından elde edilen getiri ve,</a:t>
            </a:r>
          </a:p>
          <a:p>
            <a:pPr>
              <a:lnSpc>
                <a:spcPct val="100000"/>
              </a:lnSpc>
              <a:buFont typeface="Arial" panose="020B0604020202020204" pitchFamily="34" charset="0"/>
              <a:buChar char="•"/>
            </a:pPr>
            <a:r>
              <a:rPr lang="tr-TR" dirty="0">
                <a:effectLst/>
              </a:rPr>
              <a:t>İkinci yılda proje C yatırımından sağlanan getirilerin toplamıdır. </a:t>
            </a:r>
          </a:p>
          <a:p>
            <a:endParaRPr lang="tr-TR" dirty="0">
              <a:effectLst/>
            </a:endParaRPr>
          </a:p>
        </p:txBody>
      </p:sp>
      <p:sp>
        <p:nvSpPr>
          <p:cNvPr id="3" name="Başlık 2">
            <a:extLst>
              <a:ext uri="{FF2B5EF4-FFF2-40B4-BE49-F238E27FC236}">
                <a16:creationId xmlns:a16="http://schemas.microsoft.com/office/drawing/2014/main" id="{875FD122-CB4A-93AE-CFFC-B0E0393F7F06}"/>
              </a:ext>
            </a:extLst>
          </p:cNvPr>
          <p:cNvSpPr>
            <a:spLocks noGrp="1"/>
          </p:cNvSpPr>
          <p:nvPr>
            <p:ph type="title"/>
          </p:nvPr>
        </p:nvSpPr>
        <p:spPr/>
        <p:txBody>
          <a:bodyPr/>
          <a:lstStyle/>
          <a:p>
            <a:endParaRPr lang="tr-TR"/>
          </a:p>
        </p:txBody>
      </p:sp>
      <p:pic>
        <p:nvPicPr>
          <p:cNvPr id="5" name="Resim 4">
            <a:extLst>
              <a:ext uri="{FF2B5EF4-FFF2-40B4-BE49-F238E27FC236}">
                <a16:creationId xmlns:a16="http://schemas.microsoft.com/office/drawing/2014/main" id="{AC1A948F-F4DE-B9F2-E450-C7583D57D24B}"/>
              </a:ext>
            </a:extLst>
          </p:cNvPr>
          <p:cNvPicPr>
            <a:picLocks noChangeAspect="1"/>
          </p:cNvPicPr>
          <p:nvPr/>
        </p:nvPicPr>
        <p:blipFill>
          <a:blip r:embed="rId2"/>
          <a:stretch>
            <a:fillRect/>
          </a:stretch>
        </p:blipFill>
        <p:spPr>
          <a:xfrm>
            <a:off x="2483768" y="3050908"/>
            <a:ext cx="3457575" cy="428625"/>
          </a:xfrm>
          <a:prstGeom prst="rect">
            <a:avLst/>
          </a:prstGeom>
        </p:spPr>
      </p:pic>
      <p:pic>
        <p:nvPicPr>
          <p:cNvPr id="9" name="Resim 8">
            <a:extLst>
              <a:ext uri="{FF2B5EF4-FFF2-40B4-BE49-F238E27FC236}">
                <a16:creationId xmlns:a16="http://schemas.microsoft.com/office/drawing/2014/main" id="{7D56F815-3613-07FA-4132-CF55A6075B73}"/>
              </a:ext>
            </a:extLst>
          </p:cNvPr>
          <p:cNvPicPr>
            <a:picLocks noChangeAspect="1"/>
          </p:cNvPicPr>
          <p:nvPr/>
        </p:nvPicPr>
        <p:blipFill>
          <a:blip r:embed="rId3"/>
          <a:stretch>
            <a:fillRect/>
          </a:stretch>
        </p:blipFill>
        <p:spPr>
          <a:xfrm>
            <a:off x="2627784" y="5272969"/>
            <a:ext cx="3170893" cy="408372"/>
          </a:xfrm>
          <a:prstGeom prst="rect">
            <a:avLst/>
          </a:prstGeom>
        </p:spPr>
      </p:pic>
    </p:spTree>
    <p:extLst>
      <p:ext uri="{BB962C8B-B14F-4D97-AF65-F5344CB8AC3E}">
        <p14:creationId xmlns:p14="http://schemas.microsoft.com/office/powerpoint/2010/main" val="20714832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a:extLst>
              <a:ext uri="{FF2B5EF4-FFF2-40B4-BE49-F238E27FC236}">
                <a16:creationId xmlns:a16="http://schemas.microsoft.com/office/drawing/2014/main" id="{25223F4A-6B24-A99F-D70F-9887A38D6A06}"/>
              </a:ext>
            </a:extLst>
          </p:cNvPr>
          <p:cNvSpPr>
            <a:spLocks noGrp="1"/>
          </p:cNvSpPr>
          <p:nvPr>
            <p:ph idx="1"/>
          </p:nvPr>
        </p:nvSpPr>
        <p:spPr/>
        <p:txBody>
          <a:bodyPr/>
          <a:lstStyle/>
          <a:p>
            <a:r>
              <a:rPr lang="tr-TR" dirty="0">
                <a:effectLst/>
              </a:rPr>
              <a:t>Doğrusal programlama doğrusal kısıt denklemleri ile sınırlandırılmış bir doğrusal amaç fonksiyonunun en </a:t>
            </a:r>
            <a:r>
              <a:rPr lang="tr-TR" dirty="0" err="1">
                <a:effectLst/>
              </a:rPr>
              <a:t>iyilendiği</a:t>
            </a:r>
            <a:r>
              <a:rPr lang="tr-TR" dirty="0">
                <a:effectLst/>
              </a:rPr>
              <a:t> bir optimizasyon tekniğidir. </a:t>
            </a:r>
          </a:p>
          <a:p>
            <a:endParaRPr lang="tr-TR" dirty="0">
              <a:effectLst/>
            </a:endParaRPr>
          </a:p>
          <a:p>
            <a:r>
              <a:rPr lang="tr-TR" dirty="0">
                <a:effectLst/>
              </a:rPr>
              <a:t>Doğrusal programlamada hedef, amaç fonksiyonunu en iyileyen (maksimize eden veya minimize eden) değişken değerlerini, kısıtları sağlayacak şekilde bulmaktır. </a:t>
            </a:r>
          </a:p>
          <a:p>
            <a:endParaRPr lang="tr-TR" dirty="0"/>
          </a:p>
          <a:p>
            <a:r>
              <a:rPr lang="tr-TR" dirty="0">
                <a:effectLst/>
              </a:rPr>
              <a:t>Doğrusal optimizasyonda iki tip modelden bahsedebiliriz. Bunlar, bir amaç denkleminin maksimum değerini almasını istediğimiz maksimizasyon problemi ve yine bir amaç denkleminin minimum değerini almasını istediğimiz minimizasyon problemidir. </a:t>
            </a:r>
          </a:p>
          <a:p>
            <a:endParaRPr lang="tr-TR" dirty="0"/>
          </a:p>
          <a:p>
            <a:r>
              <a:rPr lang="tr-TR" altLang="en-US" b="1" dirty="0"/>
              <a:t>Olurlu çözüm: </a:t>
            </a:r>
            <a:r>
              <a:rPr lang="tr-TR" altLang="en-US" dirty="0"/>
              <a:t>Tüm kısıtları sağlayan çözümdür. Tüm kısıtların sağlanması ne demek? Kısıtların değişken içeren sol taraflarının hesaplan değeri ile sağ taraf değeri arasında tanımlanan ilişki sağlanmıştır.</a:t>
            </a:r>
          </a:p>
          <a:p>
            <a:endParaRPr lang="tr-TR" altLang="en-US" dirty="0"/>
          </a:p>
          <a:p>
            <a:r>
              <a:rPr lang="tr-TR" altLang="en-US" dirty="0"/>
              <a:t>Her olurlu çözüm optimum olmayabilir. Fakat her optimum olurludur. </a:t>
            </a:r>
          </a:p>
          <a:p>
            <a:endParaRPr lang="tr-TR" dirty="0"/>
          </a:p>
        </p:txBody>
      </p:sp>
      <p:sp>
        <p:nvSpPr>
          <p:cNvPr id="3" name="Başlık 2">
            <a:extLst>
              <a:ext uri="{FF2B5EF4-FFF2-40B4-BE49-F238E27FC236}">
                <a16:creationId xmlns:a16="http://schemas.microsoft.com/office/drawing/2014/main" id="{6AD39E5E-3281-9E6B-F166-DAB9F15F4C91}"/>
              </a:ext>
            </a:extLst>
          </p:cNvPr>
          <p:cNvSpPr>
            <a:spLocks noGrp="1"/>
          </p:cNvSpPr>
          <p:nvPr>
            <p:ph type="title"/>
          </p:nvPr>
        </p:nvSpPr>
        <p:spPr/>
        <p:txBody>
          <a:bodyPr/>
          <a:lstStyle/>
          <a:p>
            <a:r>
              <a:rPr lang="tr-TR" dirty="0"/>
              <a:t>DP Nedir? </a:t>
            </a:r>
          </a:p>
        </p:txBody>
      </p:sp>
    </p:spTree>
    <p:extLst>
      <p:ext uri="{BB962C8B-B14F-4D97-AF65-F5344CB8AC3E}">
        <p14:creationId xmlns:p14="http://schemas.microsoft.com/office/powerpoint/2010/main" val="18125227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a:extLst>
              <a:ext uri="{FF2B5EF4-FFF2-40B4-BE49-F238E27FC236}">
                <a16:creationId xmlns:a16="http://schemas.microsoft.com/office/drawing/2014/main" id="{969EFFD8-48E6-35AE-5DBA-BF89D139FD38}"/>
              </a:ext>
            </a:extLst>
          </p:cNvPr>
          <p:cNvSpPr>
            <a:spLocks noGrp="1"/>
          </p:cNvSpPr>
          <p:nvPr>
            <p:ph idx="1"/>
          </p:nvPr>
        </p:nvSpPr>
        <p:spPr/>
        <p:txBody>
          <a:bodyPr/>
          <a:lstStyle/>
          <a:p>
            <a:pPr>
              <a:buFont typeface="Arial" panose="020B0604020202020204" pitchFamily="34" charset="0"/>
              <a:buChar char="•"/>
            </a:pPr>
            <a:r>
              <a:rPr lang="tr-TR" dirty="0">
                <a:effectLst/>
              </a:rPr>
              <a:t>Bir şirket yeni ürün üretmek için makine satın almak istemektedir. Şirketin makine için ayırdığı para 800.000 ₺'</a:t>
            </a:r>
            <a:r>
              <a:rPr lang="tr-TR" dirty="0" err="1">
                <a:effectLst/>
              </a:rPr>
              <a:t>dır</a:t>
            </a:r>
            <a:r>
              <a:rPr lang="tr-TR" dirty="0">
                <a:effectLst/>
              </a:rPr>
              <a:t>. Makina imalatçısı firma, şirkete üç tip model önerir. Klasik modelin fiyatı 24.000 ₺, lüks modelin fiyatı 40.000 ₺ ve süper modelin ise fiyatı 80.000 ₺'</a:t>
            </a:r>
            <a:r>
              <a:rPr lang="tr-TR" dirty="0" err="1">
                <a:effectLst/>
              </a:rPr>
              <a:t>dır</a:t>
            </a:r>
            <a:r>
              <a:rPr lang="tr-TR" dirty="0">
                <a:effectLst/>
              </a:rPr>
              <a:t>. Klasik model 15 m2, lüks model 20 m2, süper model de 30 m2 giriş katında yer tutar. Makinaların üretimi ve onları çalıştırmak için gerekli olan operatör sayıları ise aşağıdaki tabloda görüldüğü gibidir.</a:t>
            </a:r>
          </a:p>
          <a:p>
            <a:pPr>
              <a:lnSpc>
                <a:spcPct val="100000"/>
              </a:lnSpc>
              <a:buFont typeface="Arial" panose="020B0604020202020204" pitchFamily="34" charset="0"/>
              <a:buChar char="•"/>
            </a:pPr>
            <a:endParaRPr lang="tr-TR" dirty="0">
              <a:effectLst/>
            </a:endParaRPr>
          </a:p>
          <a:p>
            <a:pPr>
              <a:lnSpc>
                <a:spcPct val="100000"/>
              </a:lnSpc>
              <a:buFont typeface="Arial" panose="020B0604020202020204" pitchFamily="34" charset="0"/>
              <a:buChar char="•"/>
            </a:pPr>
            <a:r>
              <a:rPr lang="tr-TR" dirty="0">
                <a:effectLst/>
              </a:rPr>
              <a:t>Şirket satın alınacak makinaların en az yarısının lüks model olması üzerinde durmaktadır. Makinalarının ürettiği ürün başına operatörün maliyeti dışında 80 ₺'</a:t>
            </a:r>
            <a:r>
              <a:rPr lang="tr-TR" dirty="0" err="1">
                <a:effectLst/>
              </a:rPr>
              <a:t>lık</a:t>
            </a:r>
            <a:r>
              <a:rPr lang="tr-TR" dirty="0">
                <a:effectLst/>
              </a:rPr>
              <a:t> brüt bir kâr beklenmektedir. Üretilen tüm ürünlerin birim başına 80 Liralık bir kârla satılabilecektir. Şirket giriş katında makinalar için 500 m2 yer ve onları çalıştıracak 100 operatör ayırabiliyor. Operatörlere saatte 30 ₺ ödenmektedir. </a:t>
            </a:r>
          </a:p>
          <a:p>
            <a:pPr>
              <a:lnSpc>
                <a:spcPct val="100000"/>
              </a:lnSpc>
              <a:buFont typeface="Arial" panose="020B0604020202020204" pitchFamily="34" charset="0"/>
              <a:buChar char="•"/>
            </a:pPr>
            <a:endParaRPr lang="tr-TR" dirty="0">
              <a:effectLst/>
            </a:endParaRPr>
          </a:p>
          <a:p>
            <a:pPr>
              <a:buFont typeface="Arial" panose="020B0604020202020204" pitchFamily="34" charset="0"/>
              <a:buChar char="•"/>
            </a:pPr>
            <a:r>
              <a:rPr lang="tr-TR" dirty="0">
                <a:effectLst/>
              </a:rPr>
              <a:t>Şirketin amacı kârını en çoklaması için klasik, lüks ve süper makinalardan satın alacağı sayıları belirlemektir. Problemi buna göre doğrusal programlama modeli olarak formülleştiriniz. </a:t>
            </a:r>
            <a:endParaRPr lang="tr-TR" dirty="0"/>
          </a:p>
        </p:txBody>
      </p:sp>
      <p:sp>
        <p:nvSpPr>
          <p:cNvPr id="3" name="Başlık 2">
            <a:extLst>
              <a:ext uri="{FF2B5EF4-FFF2-40B4-BE49-F238E27FC236}">
                <a16:creationId xmlns:a16="http://schemas.microsoft.com/office/drawing/2014/main" id="{CBC6222B-D200-F09C-C869-E8D68364FB8C}"/>
              </a:ext>
            </a:extLst>
          </p:cNvPr>
          <p:cNvSpPr>
            <a:spLocks noGrp="1"/>
          </p:cNvSpPr>
          <p:nvPr>
            <p:ph type="title"/>
          </p:nvPr>
        </p:nvSpPr>
        <p:spPr/>
        <p:txBody>
          <a:bodyPr>
            <a:normAutofit/>
          </a:bodyPr>
          <a:lstStyle/>
          <a:p>
            <a:r>
              <a:rPr lang="tr-TR" dirty="0">
                <a:effectLst/>
              </a:rPr>
              <a:t>Makine Satın Alma</a:t>
            </a:r>
            <a:endParaRPr lang="tr-TR" dirty="0"/>
          </a:p>
        </p:txBody>
      </p:sp>
      <p:pic>
        <p:nvPicPr>
          <p:cNvPr id="5" name="Resim 4">
            <a:extLst>
              <a:ext uri="{FF2B5EF4-FFF2-40B4-BE49-F238E27FC236}">
                <a16:creationId xmlns:a16="http://schemas.microsoft.com/office/drawing/2014/main" id="{608F707C-2B14-8472-C3D8-E658B9E32FAC}"/>
              </a:ext>
            </a:extLst>
          </p:cNvPr>
          <p:cNvPicPr>
            <a:picLocks noChangeAspect="1"/>
          </p:cNvPicPr>
          <p:nvPr/>
        </p:nvPicPr>
        <p:blipFill>
          <a:blip r:embed="rId2"/>
          <a:stretch>
            <a:fillRect/>
          </a:stretch>
        </p:blipFill>
        <p:spPr>
          <a:xfrm>
            <a:off x="4211960" y="5349723"/>
            <a:ext cx="4320480" cy="99763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9200017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a:extLst>
              <a:ext uri="{FF2B5EF4-FFF2-40B4-BE49-F238E27FC236}">
                <a16:creationId xmlns:a16="http://schemas.microsoft.com/office/drawing/2014/main" id="{48E47B10-44E7-5B68-9E70-BFB539F225A8}"/>
              </a:ext>
            </a:extLst>
          </p:cNvPr>
          <p:cNvSpPr>
            <a:spLocks noGrp="1"/>
          </p:cNvSpPr>
          <p:nvPr>
            <p:ph idx="1"/>
          </p:nvPr>
        </p:nvSpPr>
        <p:spPr/>
        <p:txBody>
          <a:bodyPr>
            <a:normAutofit/>
          </a:bodyPr>
          <a:lstStyle/>
          <a:p>
            <a:pPr algn="l"/>
            <a:r>
              <a:rPr lang="tr-TR" altLang="en-US" dirty="0"/>
              <a:t>Problemde amaç karın en çoklanmasıdır. Her bir makineyle yapılan üretimden elde edilen kar, üretim oranı, birim urun başına brüt kar ve operatör maliyetine bağlıdır. Bu durumda;</a:t>
            </a:r>
          </a:p>
          <a:p>
            <a:pPr algn="l"/>
            <a:endParaRPr lang="tr-TR" altLang="en-US" dirty="0"/>
          </a:p>
          <a:p>
            <a:pPr algn="l"/>
            <a:r>
              <a:rPr lang="tr-TR" altLang="en-US" dirty="0"/>
              <a:t>Klasik makina ile yapılan üretimden elde edilen kar;</a:t>
            </a:r>
          </a:p>
          <a:p>
            <a:pPr algn="l"/>
            <a:r>
              <a:rPr lang="fi-FI" altLang="en-US" dirty="0"/>
              <a:t>4 birim/saat × 80 </a:t>
            </a:r>
            <a:r>
              <a:rPr lang="tr-TR" altLang="en-US" dirty="0"/>
              <a:t>₺</a:t>
            </a:r>
            <a:r>
              <a:rPr lang="fi-FI" altLang="en-US" dirty="0"/>
              <a:t>/birim - 1 operator × 30 </a:t>
            </a:r>
            <a:r>
              <a:rPr lang="tr-TR" altLang="en-US" dirty="0"/>
              <a:t>₺</a:t>
            </a:r>
            <a:r>
              <a:rPr lang="fi-FI" altLang="en-US" dirty="0"/>
              <a:t>/saat= 290 </a:t>
            </a:r>
            <a:r>
              <a:rPr lang="tr-TR" altLang="en-US" dirty="0"/>
              <a:t>₺</a:t>
            </a:r>
            <a:r>
              <a:rPr lang="fi-FI" altLang="en-US" dirty="0"/>
              <a:t>/saat</a:t>
            </a:r>
            <a:endParaRPr lang="tr-TR" altLang="en-US" dirty="0"/>
          </a:p>
          <a:p>
            <a:pPr algn="l"/>
            <a:endParaRPr lang="tr-TR" altLang="en-US" dirty="0"/>
          </a:p>
          <a:p>
            <a:pPr algn="l"/>
            <a:r>
              <a:rPr lang="tr-TR" altLang="en-US" dirty="0"/>
              <a:t>Lüks makinanın saat başına sağladığı kar;</a:t>
            </a:r>
          </a:p>
          <a:p>
            <a:pPr algn="l"/>
            <a:r>
              <a:rPr lang="fi-FI" altLang="en-US" dirty="0"/>
              <a:t>5 × 80 - 60= 340 </a:t>
            </a:r>
            <a:r>
              <a:rPr lang="tr-TR" altLang="en-US" dirty="0"/>
              <a:t>₺</a:t>
            </a:r>
            <a:r>
              <a:rPr lang="fi-FI" altLang="en-US" dirty="0"/>
              <a:t>/saat</a:t>
            </a:r>
          </a:p>
          <a:p>
            <a:pPr algn="l"/>
            <a:endParaRPr lang="tr-TR" altLang="en-US" dirty="0"/>
          </a:p>
          <a:p>
            <a:pPr algn="l"/>
            <a:r>
              <a:rPr lang="tr-TR" altLang="en-US" dirty="0"/>
              <a:t>Süper makinanın saat başına sağladığı kar;</a:t>
            </a:r>
          </a:p>
          <a:p>
            <a:pPr algn="l"/>
            <a:r>
              <a:rPr lang="fi-FI" altLang="en-US" dirty="0"/>
              <a:t>20 × 80 - 150= 1450 </a:t>
            </a:r>
            <a:r>
              <a:rPr lang="tr-TR" altLang="en-US" dirty="0"/>
              <a:t>₺</a:t>
            </a:r>
            <a:r>
              <a:rPr lang="fi-FI" altLang="en-US" dirty="0"/>
              <a:t>/saat</a:t>
            </a:r>
            <a:endParaRPr lang="tr-TR" altLang="en-US" dirty="0"/>
          </a:p>
          <a:p>
            <a:pPr algn="l"/>
            <a:endParaRPr lang="tr-TR" altLang="en-US" dirty="0"/>
          </a:p>
          <a:p>
            <a:pPr algn="l"/>
            <a:r>
              <a:rPr lang="tr-TR" altLang="en-US" dirty="0"/>
              <a:t>Karar değişkenleri;</a:t>
            </a:r>
          </a:p>
          <a:p>
            <a:pPr algn="l"/>
            <a:r>
              <a:rPr lang="tr-TR" altLang="en-US" dirty="0"/>
              <a:t>x1: Satın alınacak klasik makine sayısı,</a:t>
            </a:r>
          </a:p>
          <a:p>
            <a:pPr algn="l"/>
            <a:r>
              <a:rPr lang="tr-TR" altLang="en-US" dirty="0"/>
              <a:t>x2: Satın alınacak lüks makine sayısı,</a:t>
            </a:r>
          </a:p>
          <a:p>
            <a:pPr algn="l"/>
            <a:r>
              <a:rPr lang="en-US" altLang="en-US" dirty="0"/>
              <a:t>x3: </a:t>
            </a:r>
            <a:r>
              <a:rPr lang="en-US" altLang="en-US" dirty="0" err="1"/>
              <a:t>Satın</a:t>
            </a:r>
            <a:r>
              <a:rPr lang="en-US" altLang="en-US" dirty="0"/>
              <a:t> </a:t>
            </a:r>
            <a:r>
              <a:rPr lang="en-US" altLang="en-US" dirty="0" err="1"/>
              <a:t>alınacak</a:t>
            </a:r>
            <a:r>
              <a:rPr lang="en-US" altLang="en-US" dirty="0"/>
              <a:t> s</a:t>
            </a:r>
            <a:r>
              <a:rPr lang="tr-TR" altLang="en-US" dirty="0"/>
              <a:t>ü</a:t>
            </a:r>
            <a:r>
              <a:rPr lang="en-US" altLang="en-US" dirty="0"/>
              <a:t>per </a:t>
            </a:r>
            <a:r>
              <a:rPr lang="en-US" altLang="en-US" dirty="0" err="1"/>
              <a:t>makine</a:t>
            </a:r>
            <a:r>
              <a:rPr lang="en-US" altLang="en-US" dirty="0"/>
              <a:t> </a:t>
            </a:r>
            <a:r>
              <a:rPr lang="en-US" altLang="en-US" dirty="0" err="1"/>
              <a:t>sayısı</a:t>
            </a:r>
            <a:r>
              <a:rPr lang="en-US" altLang="en-US" dirty="0"/>
              <a:t>,</a:t>
            </a:r>
          </a:p>
          <a:p>
            <a:pPr algn="l"/>
            <a:endParaRPr lang="tr-TR" dirty="0"/>
          </a:p>
        </p:txBody>
      </p:sp>
      <p:sp>
        <p:nvSpPr>
          <p:cNvPr id="3" name="Başlık 2">
            <a:extLst>
              <a:ext uri="{FF2B5EF4-FFF2-40B4-BE49-F238E27FC236}">
                <a16:creationId xmlns:a16="http://schemas.microsoft.com/office/drawing/2014/main" id="{4A517D25-C24C-1DB1-7E93-00D9445A511D}"/>
              </a:ext>
            </a:extLst>
          </p:cNvPr>
          <p:cNvSpPr>
            <a:spLocks noGrp="1"/>
          </p:cNvSpPr>
          <p:nvPr>
            <p:ph type="title"/>
          </p:nvPr>
        </p:nvSpPr>
        <p:spPr/>
        <p:txBody>
          <a:bodyPr/>
          <a:lstStyle/>
          <a:p>
            <a:r>
              <a:rPr lang="tr-TR" dirty="0">
                <a:effectLst/>
              </a:rPr>
              <a:t>Makine Satın Alma</a:t>
            </a:r>
            <a:endParaRPr lang="tr-TR" dirty="0"/>
          </a:p>
        </p:txBody>
      </p:sp>
    </p:spTree>
    <p:extLst>
      <p:ext uri="{BB962C8B-B14F-4D97-AF65-F5344CB8AC3E}">
        <p14:creationId xmlns:p14="http://schemas.microsoft.com/office/powerpoint/2010/main" val="28270168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a:extLst>
              <a:ext uri="{FF2B5EF4-FFF2-40B4-BE49-F238E27FC236}">
                <a16:creationId xmlns:a16="http://schemas.microsoft.com/office/drawing/2014/main" id="{721B134D-8E3C-6C82-F9E4-ABFB5E4FBA70}"/>
              </a:ext>
            </a:extLst>
          </p:cNvPr>
          <p:cNvSpPr>
            <a:spLocks noGrp="1"/>
          </p:cNvSpPr>
          <p:nvPr>
            <p:ph idx="1"/>
          </p:nvPr>
        </p:nvSpPr>
        <p:spPr/>
        <p:txBody>
          <a:bodyPr/>
          <a:lstStyle/>
          <a:p>
            <a:r>
              <a:rPr lang="tr-TR" altLang="en-US" dirty="0"/>
              <a:t>Bu durumda amaç denklemi;</a:t>
            </a:r>
          </a:p>
          <a:p>
            <a:endParaRPr lang="tr-TR" altLang="en-US" dirty="0"/>
          </a:p>
          <a:p>
            <a:pPr algn="ctr"/>
            <a:r>
              <a:rPr lang="pl-PL" altLang="en-US" dirty="0"/>
              <a:t>Max Z = 290x1 + 340x2 + 1450x3</a:t>
            </a:r>
            <a:endParaRPr lang="tr-TR" altLang="en-US" dirty="0"/>
          </a:p>
          <a:p>
            <a:pPr algn="ctr"/>
            <a:endParaRPr lang="pl-PL" altLang="en-US" dirty="0"/>
          </a:p>
          <a:p>
            <a:pPr algn="l"/>
            <a:r>
              <a:rPr lang="tr-TR" altLang="en-US" dirty="0"/>
              <a:t>Finans kısıtı: 	24000x1 + 40000x2 + 80000x3 ≤ 800000</a:t>
            </a:r>
          </a:p>
          <a:p>
            <a:pPr algn="l"/>
            <a:r>
              <a:rPr lang="tr-TR" altLang="en-US" dirty="0"/>
              <a:t>Alan kısıtı: 		15x1 + 20x2 + 30x3 ≤ 500</a:t>
            </a:r>
          </a:p>
          <a:p>
            <a:pPr algn="l"/>
            <a:r>
              <a:rPr lang="tr-TR" altLang="en-US" dirty="0"/>
              <a:t>Operatör kısıtı: 		x1 + 2x2 + 5x3 ≤ 100</a:t>
            </a:r>
          </a:p>
          <a:p>
            <a:pPr algn="l"/>
            <a:endParaRPr lang="tr-TR" altLang="en-US" dirty="0"/>
          </a:p>
          <a:p>
            <a:pPr algn="l"/>
            <a:r>
              <a:rPr lang="tr-TR" altLang="en-US" dirty="0"/>
              <a:t>«Şirket satın alınacak makinaların en az yarısının lüks model olması üzerinde</a:t>
            </a:r>
          </a:p>
          <a:p>
            <a:pPr algn="l"/>
            <a:r>
              <a:rPr lang="tr-TR" altLang="en-US" dirty="0"/>
              <a:t>durmaktadır." isterini sağlayan kısıt;</a:t>
            </a:r>
          </a:p>
          <a:p>
            <a:pPr algn="ctr"/>
            <a:r>
              <a:rPr lang="tr-TR" altLang="en-US" dirty="0"/>
              <a:t>X2/(x1 + x2 + x3)≥ 0.5</a:t>
            </a:r>
          </a:p>
          <a:p>
            <a:pPr algn="l"/>
            <a:r>
              <a:rPr lang="tr-TR" altLang="en-US" dirty="0"/>
              <a:t>buradan,</a:t>
            </a:r>
          </a:p>
          <a:p>
            <a:pPr algn="ctr"/>
            <a:r>
              <a:rPr lang="tr-TR" altLang="en-US" dirty="0"/>
              <a:t>x2 − 0.5(x1 + x2 + x3) ≥ 0</a:t>
            </a:r>
          </a:p>
          <a:p>
            <a:pPr algn="l"/>
            <a:r>
              <a:rPr lang="tr-TR" altLang="en-US" dirty="0"/>
              <a:t>Pozitiflik kısıtı; 			x1, x2, x3 ≥ 0</a:t>
            </a:r>
          </a:p>
        </p:txBody>
      </p:sp>
      <p:sp>
        <p:nvSpPr>
          <p:cNvPr id="3" name="Başlık 2">
            <a:extLst>
              <a:ext uri="{FF2B5EF4-FFF2-40B4-BE49-F238E27FC236}">
                <a16:creationId xmlns:a16="http://schemas.microsoft.com/office/drawing/2014/main" id="{467661F7-6870-8079-17A5-7BB7CFC31155}"/>
              </a:ext>
            </a:extLst>
          </p:cNvPr>
          <p:cNvSpPr>
            <a:spLocks noGrp="1"/>
          </p:cNvSpPr>
          <p:nvPr>
            <p:ph type="title"/>
          </p:nvPr>
        </p:nvSpPr>
        <p:spPr/>
        <p:txBody>
          <a:bodyPr/>
          <a:lstStyle/>
          <a:p>
            <a:r>
              <a:rPr lang="tr-TR" dirty="0">
                <a:effectLst/>
              </a:rPr>
              <a:t>Makine Satın Alma</a:t>
            </a:r>
            <a:endParaRPr lang="tr-TR" dirty="0"/>
          </a:p>
        </p:txBody>
      </p:sp>
    </p:spTree>
    <p:extLst>
      <p:ext uri="{BB962C8B-B14F-4D97-AF65-F5344CB8AC3E}">
        <p14:creationId xmlns:p14="http://schemas.microsoft.com/office/powerpoint/2010/main" val="13815080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a:extLst>
              <a:ext uri="{FF2B5EF4-FFF2-40B4-BE49-F238E27FC236}">
                <a16:creationId xmlns:a16="http://schemas.microsoft.com/office/drawing/2014/main" id="{3E4B6E72-B50B-4494-86E0-FE3FE651C351}"/>
              </a:ext>
            </a:extLst>
          </p:cNvPr>
          <p:cNvSpPr>
            <a:spLocks noGrp="1"/>
          </p:cNvSpPr>
          <p:nvPr>
            <p:ph idx="1"/>
          </p:nvPr>
        </p:nvSpPr>
        <p:spPr/>
        <p:txBody>
          <a:bodyPr>
            <a:normAutofit fontScale="92500" lnSpcReduction="20000"/>
          </a:bodyPr>
          <a:lstStyle/>
          <a:p>
            <a:r>
              <a:rPr lang="tr-TR" dirty="0">
                <a:effectLst/>
              </a:rPr>
              <a:t>Ali Bey 8 milyon nakit parasını güvenilir gelir getiren yatırımlara ve devlet tahviline yatırarak yıllık gelirini en çok yapmak istemektedir. Ali Bey için elverişli aşağıdaki 5 seçenek vardır:</a:t>
            </a:r>
          </a:p>
          <a:p>
            <a:pPr>
              <a:lnSpc>
                <a:spcPct val="100000"/>
              </a:lnSpc>
              <a:buFont typeface="Arial" panose="020B0604020202020204" pitchFamily="34" charset="0"/>
              <a:buChar char="•"/>
            </a:pPr>
            <a:r>
              <a:rPr lang="tr-TR" dirty="0">
                <a:effectLst/>
              </a:rPr>
              <a:t> X Bankası yıllık % 42 faiz vermekte</a:t>
            </a:r>
          </a:p>
          <a:p>
            <a:pPr>
              <a:lnSpc>
                <a:spcPct val="100000"/>
              </a:lnSpc>
              <a:buFont typeface="Arial" panose="020B0604020202020204" pitchFamily="34" charset="0"/>
              <a:buChar char="•"/>
            </a:pPr>
            <a:r>
              <a:rPr lang="tr-TR" dirty="0">
                <a:effectLst/>
              </a:rPr>
              <a:t> Banker Umut yıllık %48 faiz vermekte</a:t>
            </a:r>
          </a:p>
          <a:p>
            <a:pPr>
              <a:lnSpc>
                <a:spcPct val="100000"/>
              </a:lnSpc>
              <a:buFont typeface="Arial" panose="020B0604020202020204" pitchFamily="34" charset="0"/>
              <a:buChar char="•"/>
            </a:pPr>
            <a:r>
              <a:rPr lang="tr-TR" dirty="0">
                <a:effectLst/>
              </a:rPr>
              <a:t> Endüstri Bankası yıllık % 41 faiz vermekte</a:t>
            </a:r>
          </a:p>
          <a:p>
            <a:pPr>
              <a:lnSpc>
                <a:spcPct val="100000"/>
              </a:lnSpc>
              <a:buFont typeface="Arial" panose="020B0604020202020204" pitchFamily="34" charset="0"/>
              <a:buChar char="•"/>
            </a:pPr>
            <a:r>
              <a:rPr lang="tr-TR" dirty="0">
                <a:effectLst/>
              </a:rPr>
              <a:t> Şirket </a:t>
            </a:r>
            <a:r>
              <a:rPr lang="tr-TR" dirty="0" err="1">
                <a:effectLst/>
              </a:rPr>
              <a:t>Ayka</a:t>
            </a:r>
            <a:r>
              <a:rPr lang="tr-TR" dirty="0">
                <a:effectLst/>
              </a:rPr>
              <a:t> yıllık % 24 temettü dağıtmakta</a:t>
            </a:r>
          </a:p>
          <a:p>
            <a:pPr>
              <a:lnSpc>
                <a:spcPct val="100000"/>
              </a:lnSpc>
              <a:buFont typeface="Arial" panose="020B0604020202020204" pitchFamily="34" charset="0"/>
              <a:buChar char="•"/>
            </a:pPr>
            <a:r>
              <a:rPr lang="tr-TR" dirty="0">
                <a:effectLst/>
              </a:rPr>
              <a:t> Devlet tahvili yıllık % 26 faiz vermektedir. </a:t>
            </a:r>
            <a:br>
              <a:rPr lang="tr-TR" dirty="0">
                <a:effectLst/>
              </a:rPr>
            </a:br>
            <a:endParaRPr lang="tr-TR" dirty="0">
              <a:effectLst/>
            </a:endParaRPr>
          </a:p>
          <a:p>
            <a:pPr>
              <a:lnSpc>
                <a:spcPct val="100000"/>
              </a:lnSpc>
            </a:pPr>
            <a:r>
              <a:rPr lang="tr-TR" dirty="0">
                <a:effectLst/>
              </a:rPr>
              <a:t>Ali Bey karşılaşabileceği risklere karşın aşağıdaki kararları almaktadır.</a:t>
            </a:r>
          </a:p>
          <a:p>
            <a:pPr>
              <a:lnSpc>
                <a:spcPct val="100000"/>
              </a:lnSpc>
              <a:buFont typeface="Arial" panose="020B0604020202020204" pitchFamily="34" charset="0"/>
              <a:buChar char="•"/>
            </a:pPr>
            <a:r>
              <a:rPr lang="tr-TR" dirty="0">
                <a:effectLst/>
              </a:rPr>
              <a:t> X Bankası ve Banker </a:t>
            </a:r>
            <a:r>
              <a:rPr lang="tr-TR" dirty="0" err="1">
                <a:effectLst/>
              </a:rPr>
              <a:t>Umut'daki</a:t>
            </a:r>
            <a:r>
              <a:rPr lang="tr-TR" dirty="0">
                <a:effectLst/>
              </a:rPr>
              <a:t> toplam yatırımı 2.4 milyonu aşmamalı</a:t>
            </a:r>
          </a:p>
          <a:p>
            <a:pPr>
              <a:lnSpc>
                <a:spcPct val="100000"/>
              </a:lnSpc>
              <a:buFont typeface="Arial" panose="020B0604020202020204" pitchFamily="34" charset="0"/>
              <a:buChar char="•"/>
            </a:pPr>
            <a:r>
              <a:rPr lang="tr-TR" dirty="0">
                <a:effectLst/>
              </a:rPr>
              <a:t> Endüstri Bankası ve Şirket </a:t>
            </a:r>
            <a:r>
              <a:rPr lang="tr-TR" dirty="0" err="1">
                <a:effectLst/>
              </a:rPr>
              <a:t>Ayka'daki</a:t>
            </a:r>
            <a:r>
              <a:rPr lang="tr-TR" dirty="0">
                <a:effectLst/>
              </a:rPr>
              <a:t> toplam yatırımı 4 milyonu geçmemeli</a:t>
            </a:r>
          </a:p>
          <a:p>
            <a:pPr>
              <a:lnSpc>
                <a:spcPct val="100000"/>
              </a:lnSpc>
              <a:buFont typeface="Arial" panose="020B0604020202020204" pitchFamily="34" charset="0"/>
              <a:buChar char="•"/>
            </a:pPr>
            <a:r>
              <a:rPr lang="tr-TR" dirty="0">
                <a:effectLst/>
              </a:rPr>
              <a:t> X Bankasındaki yatırımı 1.6 milyonu geçmemeli</a:t>
            </a:r>
          </a:p>
          <a:p>
            <a:pPr>
              <a:lnSpc>
                <a:spcPct val="100000"/>
              </a:lnSpc>
              <a:buFont typeface="Arial" panose="020B0604020202020204" pitchFamily="34" charset="0"/>
              <a:buChar char="•"/>
            </a:pPr>
            <a:r>
              <a:rPr lang="tr-TR" dirty="0">
                <a:effectLst/>
              </a:rPr>
              <a:t> Endüstri Bankasındaki yatırımı 2.4 milyonu geçmemeli</a:t>
            </a:r>
          </a:p>
          <a:p>
            <a:pPr>
              <a:lnSpc>
                <a:spcPct val="100000"/>
              </a:lnSpc>
              <a:buFont typeface="Arial" panose="020B0604020202020204" pitchFamily="34" charset="0"/>
              <a:buChar char="•"/>
            </a:pPr>
            <a:r>
              <a:rPr lang="tr-TR" dirty="0">
                <a:effectLst/>
              </a:rPr>
              <a:t> X Bankası ve Banker Umut'a yatırdığı miktar Endüstri Bankası ve Şirket </a:t>
            </a:r>
            <a:r>
              <a:rPr lang="tr-TR" dirty="0" err="1">
                <a:effectLst/>
              </a:rPr>
              <a:t>Ayka'ya</a:t>
            </a:r>
            <a:r>
              <a:rPr lang="tr-TR" dirty="0">
                <a:effectLst/>
              </a:rPr>
              <a:t> yatırdığı parayı geçmemeli</a:t>
            </a:r>
          </a:p>
          <a:p>
            <a:pPr>
              <a:lnSpc>
                <a:spcPct val="100000"/>
              </a:lnSpc>
              <a:buFont typeface="Arial" panose="020B0604020202020204" pitchFamily="34" charset="0"/>
              <a:buChar char="•"/>
            </a:pPr>
            <a:r>
              <a:rPr lang="tr-TR" dirty="0">
                <a:effectLst/>
              </a:rPr>
              <a:t> X Bankası ve Endüstri Bankasındaki toplam yatırımı devlet tahvillerine yatırdığı miktarı aşmamalı.</a:t>
            </a:r>
          </a:p>
          <a:p>
            <a:pPr>
              <a:lnSpc>
                <a:spcPct val="100000"/>
              </a:lnSpc>
            </a:pPr>
            <a:endParaRPr lang="tr-TR" dirty="0">
              <a:effectLst/>
            </a:endParaRPr>
          </a:p>
          <a:p>
            <a:pPr>
              <a:lnSpc>
                <a:spcPct val="100000"/>
              </a:lnSpc>
            </a:pPr>
            <a:r>
              <a:rPr lang="tr-TR" dirty="0">
                <a:effectLst/>
              </a:rPr>
              <a:t>Ali Beyin amacı yıllık gelirini maksimum kılmak için her bir seçeneğe ne kadar para yatırması gerektiğini belirlemektir. </a:t>
            </a:r>
          </a:p>
          <a:p>
            <a:pPr>
              <a:lnSpc>
                <a:spcPct val="100000"/>
              </a:lnSpc>
            </a:pPr>
            <a:r>
              <a:rPr lang="tr-TR" dirty="0">
                <a:effectLst/>
              </a:rPr>
              <a:t>Şimdi problemi doğrusal programlama modeli halinde ifade edelim.</a:t>
            </a:r>
          </a:p>
          <a:p>
            <a:br>
              <a:rPr lang="tr-TR" dirty="0">
                <a:effectLst/>
              </a:rPr>
            </a:br>
            <a:endParaRPr lang="tr-TR" dirty="0"/>
          </a:p>
        </p:txBody>
      </p:sp>
      <p:sp>
        <p:nvSpPr>
          <p:cNvPr id="3" name="Başlık 2">
            <a:extLst>
              <a:ext uri="{FF2B5EF4-FFF2-40B4-BE49-F238E27FC236}">
                <a16:creationId xmlns:a16="http://schemas.microsoft.com/office/drawing/2014/main" id="{30770559-7257-DC76-9D5B-96ADD07C7D58}"/>
              </a:ext>
            </a:extLst>
          </p:cNvPr>
          <p:cNvSpPr>
            <a:spLocks noGrp="1"/>
          </p:cNvSpPr>
          <p:nvPr>
            <p:ph type="title"/>
          </p:nvPr>
        </p:nvSpPr>
        <p:spPr/>
        <p:txBody>
          <a:bodyPr/>
          <a:lstStyle/>
          <a:p>
            <a:r>
              <a:rPr lang="tr-TR" dirty="0"/>
              <a:t>Yatırım</a:t>
            </a:r>
          </a:p>
        </p:txBody>
      </p:sp>
    </p:spTree>
    <p:extLst>
      <p:ext uri="{BB962C8B-B14F-4D97-AF65-F5344CB8AC3E}">
        <p14:creationId xmlns:p14="http://schemas.microsoft.com/office/powerpoint/2010/main" val="9546778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a:extLst>
              <a:ext uri="{FF2B5EF4-FFF2-40B4-BE49-F238E27FC236}">
                <a16:creationId xmlns:a16="http://schemas.microsoft.com/office/drawing/2014/main" id="{D821DF87-6F78-1D7B-0848-2FAC077A7B7F}"/>
              </a:ext>
            </a:extLst>
          </p:cNvPr>
          <p:cNvSpPr>
            <a:spLocks noGrp="1"/>
          </p:cNvSpPr>
          <p:nvPr>
            <p:ph idx="1"/>
          </p:nvPr>
        </p:nvSpPr>
        <p:spPr>
          <a:xfrm>
            <a:off x="395536" y="3068960"/>
            <a:ext cx="8402525" cy="3297510"/>
          </a:xfrm>
        </p:spPr>
        <p:txBody>
          <a:bodyPr>
            <a:normAutofit/>
          </a:bodyPr>
          <a:lstStyle/>
          <a:p>
            <a:pPr algn="l"/>
            <a:r>
              <a:rPr lang="tr-TR" altLang="en-US" sz="1500" dirty="0"/>
              <a:t>Kısıtlayıcılar:</a:t>
            </a:r>
          </a:p>
          <a:p>
            <a:pPr algn="l"/>
            <a:r>
              <a:rPr lang="tr-TR" altLang="en-US" sz="1500" dirty="0"/>
              <a:t>	Nakit kısıtı: x1 + x2 + x3 + x4 + x5 ≤ 8</a:t>
            </a:r>
          </a:p>
          <a:p>
            <a:pPr algn="l"/>
            <a:r>
              <a:rPr lang="tr-TR" altLang="en-US" sz="1500" dirty="0"/>
              <a:t>	Kısıt 1: x1 + x2 ≤ 2.4</a:t>
            </a:r>
          </a:p>
          <a:p>
            <a:pPr algn="l"/>
            <a:r>
              <a:rPr lang="tr-TR" altLang="en-US" sz="1500" dirty="0"/>
              <a:t>	Kısıt 2: x3 + x4 ≤ 4</a:t>
            </a:r>
          </a:p>
          <a:p>
            <a:pPr algn="l"/>
            <a:r>
              <a:rPr lang="tr-TR" altLang="en-US" sz="1500" dirty="0"/>
              <a:t>	Kısıt 3: x1 ≤ 1.6</a:t>
            </a:r>
          </a:p>
          <a:p>
            <a:pPr algn="l"/>
            <a:r>
              <a:rPr lang="tr-TR" altLang="en-US" sz="1500" dirty="0"/>
              <a:t>	Kısıt 4: x3 ≤ 2.4</a:t>
            </a:r>
          </a:p>
          <a:p>
            <a:pPr algn="l"/>
            <a:r>
              <a:rPr lang="tr-TR" altLang="en-US" sz="1500" dirty="0"/>
              <a:t>	Kısıt 5: x1 + x2 ≤ x3 + x4</a:t>
            </a:r>
          </a:p>
          <a:p>
            <a:pPr algn="l"/>
            <a:r>
              <a:rPr lang="tr-TR" altLang="en-US" sz="1500" dirty="0"/>
              <a:t>	Kısıt 6: x1 + x3 ≤ x5</a:t>
            </a:r>
          </a:p>
          <a:p>
            <a:pPr algn="l"/>
            <a:r>
              <a:rPr lang="tr-TR" altLang="en-US" sz="1500" dirty="0"/>
              <a:t>Amaç fonksiyonu;</a:t>
            </a:r>
          </a:p>
          <a:p>
            <a:pPr algn="l"/>
            <a:r>
              <a:rPr lang="tr-TR" altLang="en-US" sz="1500" dirty="0"/>
              <a:t>	</a:t>
            </a:r>
            <a:r>
              <a:rPr lang="pl-PL" altLang="en-US" sz="1500" dirty="0"/>
              <a:t>Maks Z = 0.42x1 + 0.48x2 + 0.44x3 + 0.24x4 + 0.26x5</a:t>
            </a:r>
          </a:p>
          <a:p>
            <a:pPr algn="l"/>
            <a:r>
              <a:rPr lang="tr-TR" altLang="en-US" sz="1500" dirty="0"/>
              <a:t>			</a:t>
            </a:r>
            <a:r>
              <a:rPr lang="nn-NO" altLang="en-US" sz="1500" dirty="0"/>
              <a:t>xi ≥ 0 , i = 1, (1), 5</a:t>
            </a:r>
            <a:endParaRPr lang="tr-TR" altLang="en-US" sz="1500" dirty="0"/>
          </a:p>
        </p:txBody>
      </p:sp>
      <p:sp>
        <p:nvSpPr>
          <p:cNvPr id="3" name="Başlık 2">
            <a:extLst>
              <a:ext uri="{FF2B5EF4-FFF2-40B4-BE49-F238E27FC236}">
                <a16:creationId xmlns:a16="http://schemas.microsoft.com/office/drawing/2014/main" id="{0FD164C8-E8EB-B730-A6F8-39520D85F47F}"/>
              </a:ext>
            </a:extLst>
          </p:cNvPr>
          <p:cNvSpPr>
            <a:spLocks noGrp="1"/>
          </p:cNvSpPr>
          <p:nvPr>
            <p:ph type="title"/>
          </p:nvPr>
        </p:nvSpPr>
        <p:spPr/>
        <p:txBody>
          <a:bodyPr/>
          <a:lstStyle/>
          <a:p>
            <a:r>
              <a:rPr lang="tr-TR" dirty="0"/>
              <a:t>Yatırım</a:t>
            </a:r>
          </a:p>
        </p:txBody>
      </p:sp>
      <p:sp>
        <p:nvSpPr>
          <p:cNvPr id="5" name="Metin kutusu 4">
            <a:extLst>
              <a:ext uri="{FF2B5EF4-FFF2-40B4-BE49-F238E27FC236}">
                <a16:creationId xmlns:a16="http://schemas.microsoft.com/office/drawing/2014/main" id="{4299E44A-D96A-2C57-65B5-9DFA801AC7C8}"/>
              </a:ext>
            </a:extLst>
          </p:cNvPr>
          <p:cNvSpPr txBox="1"/>
          <p:nvPr/>
        </p:nvSpPr>
        <p:spPr>
          <a:xfrm>
            <a:off x="2483768" y="1225804"/>
            <a:ext cx="6304493" cy="1569660"/>
          </a:xfrm>
          <a:prstGeom prst="rect">
            <a:avLst/>
          </a:prstGeom>
          <a:noFill/>
        </p:spPr>
        <p:txBody>
          <a:bodyPr wrap="square">
            <a:spAutoFit/>
          </a:bodyPr>
          <a:lstStyle/>
          <a:p>
            <a:r>
              <a:rPr lang="tr-TR" altLang="en-US" sz="1600" dirty="0"/>
              <a:t>Karar değişkenleri her bir yatırım seçeneğine yatırılacak para miktarıdır.</a:t>
            </a:r>
          </a:p>
          <a:p>
            <a:pPr algn="l"/>
            <a:r>
              <a:rPr lang="tr-TR" altLang="en-US" sz="1600" dirty="0"/>
              <a:t>x1: X bankasındaki yatırım tutarı,</a:t>
            </a:r>
          </a:p>
          <a:p>
            <a:pPr algn="l"/>
            <a:r>
              <a:rPr lang="tr-TR" altLang="en-US" sz="1600" dirty="0"/>
              <a:t>x2: Banker </a:t>
            </a:r>
            <a:r>
              <a:rPr lang="tr-TR" altLang="en-US" sz="1600" dirty="0" err="1"/>
              <a:t>Umut’daki</a:t>
            </a:r>
            <a:r>
              <a:rPr lang="tr-TR" altLang="en-US" sz="1600" dirty="0"/>
              <a:t> yatırım miktarı,</a:t>
            </a:r>
          </a:p>
          <a:p>
            <a:pPr algn="l"/>
            <a:r>
              <a:rPr lang="tr-TR" altLang="en-US" sz="1600" dirty="0"/>
              <a:t>x3: Endüstri bankasındaki yatırım miktarı,</a:t>
            </a:r>
          </a:p>
          <a:p>
            <a:pPr algn="l"/>
            <a:r>
              <a:rPr lang="tr-TR" altLang="en-US" sz="1600" dirty="0"/>
              <a:t>x4: Şirket </a:t>
            </a:r>
            <a:r>
              <a:rPr lang="tr-TR" altLang="en-US" sz="1600" dirty="0" err="1"/>
              <a:t>Ayka’daki</a:t>
            </a:r>
            <a:r>
              <a:rPr lang="tr-TR" altLang="en-US" sz="1600" dirty="0"/>
              <a:t> yatırım miktarı,</a:t>
            </a:r>
          </a:p>
          <a:p>
            <a:pPr algn="l"/>
            <a:r>
              <a:rPr lang="tr-TR" altLang="en-US" sz="1600" dirty="0"/>
              <a:t>x5: Devlet tahviline yatırılan miktarı göstermektedir.</a:t>
            </a:r>
          </a:p>
        </p:txBody>
      </p:sp>
    </p:spTree>
    <p:extLst>
      <p:ext uri="{BB962C8B-B14F-4D97-AF65-F5344CB8AC3E}">
        <p14:creationId xmlns:p14="http://schemas.microsoft.com/office/powerpoint/2010/main" val="41611361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a:extLst>
              <a:ext uri="{FF2B5EF4-FFF2-40B4-BE49-F238E27FC236}">
                <a16:creationId xmlns:a16="http://schemas.microsoft.com/office/drawing/2014/main" id="{8ABFD183-F466-E4DC-C2EA-622D39A8D279}"/>
              </a:ext>
            </a:extLst>
          </p:cNvPr>
          <p:cNvSpPr>
            <a:spLocks noGrp="1"/>
          </p:cNvSpPr>
          <p:nvPr>
            <p:ph idx="1"/>
          </p:nvPr>
        </p:nvSpPr>
        <p:spPr/>
        <p:txBody>
          <a:bodyPr/>
          <a:lstStyle/>
          <a:p>
            <a:pPr>
              <a:buFont typeface="Arial" panose="020B0604020202020204" pitchFamily="34" charset="0"/>
              <a:buChar char="•"/>
            </a:pPr>
            <a:r>
              <a:rPr lang="tr-TR" dirty="0" err="1">
                <a:effectLst/>
              </a:rPr>
              <a:t>PilMar</a:t>
            </a:r>
            <a:r>
              <a:rPr lang="tr-TR" dirty="0">
                <a:effectLst/>
              </a:rPr>
              <a:t> şirketinde üretilen piller üç ayrı aygıt ile kalite kontrolü yapılmaktadır. Bu aygıtlar 1. derecede, 2. derecede ve 3. derecedeki aygıtlardır. Şirket 8 saat çalışma gününde en az 1600 pilin kontrol edilmesini istemektedir. Ücretler, kalite kontrolünün doğruluk yüzdeleri ve saat başına kontrol oranları tabloda verilmiştir.</a:t>
            </a:r>
          </a:p>
          <a:p>
            <a:pPr>
              <a:buFont typeface="Arial" panose="020B0604020202020204" pitchFamily="34" charset="0"/>
              <a:buChar char="•"/>
            </a:pPr>
            <a:endParaRPr lang="tr-TR" dirty="0"/>
          </a:p>
          <a:p>
            <a:pPr>
              <a:buFont typeface="Arial" panose="020B0604020202020204" pitchFamily="34" charset="0"/>
              <a:buChar char="•"/>
            </a:pPr>
            <a:endParaRPr lang="tr-TR" dirty="0"/>
          </a:p>
          <a:p>
            <a:pPr>
              <a:buFont typeface="Arial" panose="020B0604020202020204" pitchFamily="34" charset="0"/>
              <a:buChar char="•"/>
            </a:pPr>
            <a:endParaRPr lang="tr-TR" dirty="0"/>
          </a:p>
          <a:p>
            <a:pPr>
              <a:buFont typeface="Arial" panose="020B0604020202020204" pitchFamily="34" charset="0"/>
              <a:buChar char="•"/>
            </a:pPr>
            <a:endParaRPr lang="tr-TR" dirty="0"/>
          </a:p>
          <a:p>
            <a:pPr>
              <a:buFont typeface="Arial" panose="020B0604020202020204" pitchFamily="34" charset="0"/>
              <a:buChar char="•"/>
            </a:pPr>
            <a:endParaRPr lang="tr-TR" dirty="0"/>
          </a:p>
          <a:p>
            <a:pPr>
              <a:buFont typeface="Arial" panose="020B0604020202020204" pitchFamily="34" charset="0"/>
              <a:buChar char="•"/>
            </a:pPr>
            <a:r>
              <a:rPr lang="tr-TR" dirty="0">
                <a:effectLst/>
              </a:rPr>
              <a:t>Her bir hatalı kontrol işletmeye 40 ₺’ya mal olmaktadır. 1. aygıtta en fazla 9, 2.aygıtda en fazla 13 ve 3. </a:t>
            </a:r>
            <a:r>
              <a:rPr lang="tr-TR" dirty="0" err="1">
                <a:effectLst/>
              </a:rPr>
              <a:t>aygıtda</a:t>
            </a:r>
            <a:r>
              <a:rPr lang="tr-TR" dirty="0">
                <a:effectLst/>
              </a:rPr>
              <a:t> da en fazla 12 denetleyici çalışmaktadır. Şirket minimum maliyette kalite kontrolü yürütecek her üç aygıttaki kişilerin sayısını belirlemek istemektedir. Buna göre problemi doğrusal programlama modeli halinde düzenleyiniz.</a:t>
            </a:r>
            <a:endParaRPr lang="tr-TR" dirty="0"/>
          </a:p>
          <a:p>
            <a:pPr>
              <a:buFont typeface="Arial" panose="020B0604020202020204" pitchFamily="34" charset="0"/>
              <a:buChar char="•"/>
            </a:pPr>
            <a:endParaRPr lang="tr-TR" dirty="0">
              <a:effectLst/>
            </a:endParaRPr>
          </a:p>
          <a:p>
            <a:br>
              <a:rPr lang="tr-TR" dirty="0">
                <a:effectLst/>
              </a:rPr>
            </a:br>
            <a:endParaRPr lang="tr-TR" dirty="0"/>
          </a:p>
        </p:txBody>
      </p:sp>
      <p:sp>
        <p:nvSpPr>
          <p:cNvPr id="3" name="Başlık 2">
            <a:extLst>
              <a:ext uri="{FF2B5EF4-FFF2-40B4-BE49-F238E27FC236}">
                <a16:creationId xmlns:a16="http://schemas.microsoft.com/office/drawing/2014/main" id="{CCA4DEA0-A60C-67D8-8BDF-977A282E633D}"/>
              </a:ext>
            </a:extLst>
          </p:cNvPr>
          <p:cNvSpPr>
            <a:spLocks noGrp="1"/>
          </p:cNvSpPr>
          <p:nvPr>
            <p:ph type="title"/>
          </p:nvPr>
        </p:nvSpPr>
        <p:spPr/>
        <p:txBody>
          <a:bodyPr/>
          <a:lstStyle/>
          <a:p>
            <a:r>
              <a:rPr lang="tr-TR" dirty="0"/>
              <a:t>Kalite Kontrol</a:t>
            </a:r>
          </a:p>
        </p:txBody>
      </p:sp>
      <p:pic>
        <p:nvPicPr>
          <p:cNvPr id="5" name="Resim 4">
            <a:extLst>
              <a:ext uri="{FF2B5EF4-FFF2-40B4-BE49-F238E27FC236}">
                <a16:creationId xmlns:a16="http://schemas.microsoft.com/office/drawing/2014/main" id="{B7209516-8379-9330-9864-63650FD64514}"/>
              </a:ext>
            </a:extLst>
          </p:cNvPr>
          <p:cNvPicPr>
            <a:picLocks noChangeAspect="1"/>
          </p:cNvPicPr>
          <p:nvPr/>
        </p:nvPicPr>
        <p:blipFill>
          <a:blip r:embed="rId2"/>
          <a:stretch>
            <a:fillRect/>
          </a:stretch>
        </p:blipFill>
        <p:spPr>
          <a:xfrm>
            <a:off x="1979712" y="2708920"/>
            <a:ext cx="4997549" cy="1013880"/>
          </a:xfrm>
          <a:prstGeom prst="rect">
            <a:avLst/>
          </a:prstGeom>
        </p:spPr>
      </p:pic>
    </p:spTree>
    <p:extLst>
      <p:ext uri="{BB962C8B-B14F-4D97-AF65-F5344CB8AC3E}">
        <p14:creationId xmlns:p14="http://schemas.microsoft.com/office/powerpoint/2010/main" val="9534000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a:extLst>
              <a:ext uri="{FF2B5EF4-FFF2-40B4-BE49-F238E27FC236}">
                <a16:creationId xmlns:a16="http://schemas.microsoft.com/office/drawing/2014/main" id="{AB5CBE0F-839D-077F-2CA3-513F9FF55B40}"/>
              </a:ext>
            </a:extLst>
          </p:cNvPr>
          <p:cNvSpPr>
            <a:spLocks noGrp="1"/>
          </p:cNvSpPr>
          <p:nvPr>
            <p:ph idx="1"/>
          </p:nvPr>
        </p:nvSpPr>
        <p:spPr/>
        <p:txBody>
          <a:bodyPr>
            <a:normAutofit/>
          </a:bodyPr>
          <a:lstStyle/>
          <a:p>
            <a:pPr algn="l"/>
            <a:r>
              <a:rPr lang="tr-TR" altLang="en-US" dirty="0"/>
              <a:t>İki tip maliyet kalemi vardır. Birinci maliyet kalemi, çalışan maliyetleri ve ikinci maliyet kalemi hatalı ölçümlerden doğan maliyetlerdir. 1. aygıt için 40 ’</a:t>
            </a:r>
            <a:r>
              <a:rPr lang="tr-TR" altLang="en-US" dirty="0" err="1"/>
              <a:t>lık</a:t>
            </a:r>
            <a:r>
              <a:rPr lang="tr-TR" altLang="en-US" dirty="0"/>
              <a:t> maliyet 10 kez tekrarında doğan maliyetin gerçekleşme olasılığı %2’dir. Bu durumda maliyet (0.02) (10) (40) olarak belirlenir. Bu durum diğer aygıtlar için de geçerlidir.</a:t>
            </a:r>
          </a:p>
          <a:p>
            <a:pPr algn="l"/>
            <a:endParaRPr lang="tr-TR" altLang="en-US" dirty="0"/>
          </a:p>
          <a:p>
            <a:pPr algn="l"/>
            <a:r>
              <a:rPr lang="pl-PL" altLang="en-US" dirty="0"/>
              <a:t>Min Z = (120x1 + 90x2 + 70x3) + (0.02)(10)(40)x1+</a:t>
            </a:r>
            <a:r>
              <a:rPr lang="tr-TR" altLang="en-US" dirty="0"/>
              <a:t> (0.05)(8)(40)x2 + (0.10)(6)(40)x3</a:t>
            </a:r>
          </a:p>
          <a:p>
            <a:pPr algn="l"/>
            <a:r>
              <a:rPr lang="tr-TR" altLang="en-US" dirty="0"/>
              <a:t>Kısıtlar;</a:t>
            </a:r>
          </a:p>
          <a:p>
            <a:pPr lvl="3"/>
            <a:r>
              <a:rPr lang="tr-TR" altLang="en-US" dirty="0"/>
              <a:t>x1 ≤ 9</a:t>
            </a:r>
          </a:p>
          <a:p>
            <a:pPr lvl="3"/>
            <a:r>
              <a:rPr lang="tr-TR" altLang="en-US" dirty="0"/>
              <a:t>x2 ≤ 13</a:t>
            </a:r>
          </a:p>
          <a:p>
            <a:pPr lvl="3"/>
            <a:r>
              <a:rPr lang="tr-TR" altLang="en-US" dirty="0"/>
              <a:t>x3 ≤ 12</a:t>
            </a:r>
          </a:p>
          <a:p>
            <a:pPr lvl="3"/>
            <a:r>
              <a:rPr lang="tr-TR" altLang="en-US" dirty="0"/>
              <a:t>8(10x1 + 8x2 + 6x3) ≥ 1600</a:t>
            </a:r>
          </a:p>
          <a:p>
            <a:pPr algn="l"/>
            <a:r>
              <a:rPr lang="tr-TR" altLang="en-US" dirty="0"/>
              <a:t>x1, x2, x3 ≥ 0</a:t>
            </a:r>
          </a:p>
        </p:txBody>
      </p:sp>
      <p:sp>
        <p:nvSpPr>
          <p:cNvPr id="3" name="Başlık 2">
            <a:extLst>
              <a:ext uri="{FF2B5EF4-FFF2-40B4-BE49-F238E27FC236}">
                <a16:creationId xmlns:a16="http://schemas.microsoft.com/office/drawing/2014/main" id="{802B013A-56AF-5D15-2A31-1C03028A927D}"/>
              </a:ext>
            </a:extLst>
          </p:cNvPr>
          <p:cNvSpPr>
            <a:spLocks noGrp="1"/>
          </p:cNvSpPr>
          <p:nvPr>
            <p:ph type="title"/>
          </p:nvPr>
        </p:nvSpPr>
        <p:spPr/>
        <p:txBody>
          <a:bodyPr/>
          <a:lstStyle/>
          <a:p>
            <a:r>
              <a:rPr lang="tr-TR" dirty="0"/>
              <a:t>Kalite Kontrol</a:t>
            </a:r>
          </a:p>
        </p:txBody>
      </p:sp>
      <p:sp>
        <p:nvSpPr>
          <p:cNvPr id="5" name="Metin kutusu 4">
            <a:extLst>
              <a:ext uri="{FF2B5EF4-FFF2-40B4-BE49-F238E27FC236}">
                <a16:creationId xmlns:a16="http://schemas.microsoft.com/office/drawing/2014/main" id="{26DB474E-7601-6860-024A-ED6BA28BC532}"/>
              </a:ext>
            </a:extLst>
          </p:cNvPr>
          <p:cNvSpPr txBox="1"/>
          <p:nvPr/>
        </p:nvSpPr>
        <p:spPr>
          <a:xfrm>
            <a:off x="5148064" y="4365104"/>
            <a:ext cx="3384376" cy="1107996"/>
          </a:xfrm>
          <a:prstGeom prst="rect">
            <a:avLst/>
          </a:prstGeom>
          <a:noFill/>
        </p:spPr>
        <p:txBody>
          <a:bodyPr wrap="square">
            <a:spAutoFit/>
          </a:bodyPr>
          <a:lstStyle/>
          <a:p>
            <a:pPr algn="l"/>
            <a:r>
              <a:rPr lang="tr-TR" altLang="en-US" sz="1600" i="1" dirty="0">
                <a:solidFill>
                  <a:schemeClr val="tx1">
                    <a:lumMod val="65000"/>
                    <a:lumOff val="35000"/>
                  </a:schemeClr>
                </a:solidFill>
                <a:latin typeface="+mj-lt"/>
                <a:ea typeface="맑은 고딕" pitchFamily="50" charset="-127"/>
              </a:rPr>
              <a:t>Karar Değişkenleri</a:t>
            </a:r>
          </a:p>
          <a:p>
            <a:pPr algn="l"/>
            <a:r>
              <a:rPr lang="tr-TR" altLang="en-US" sz="1600" i="1" dirty="0">
                <a:solidFill>
                  <a:schemeClr val="tx1">
                    <a:lumMod val="65000"/>
                    <a:lumOff val="35000"/>
                  </a:schemeClr>
                </a:solidFill>
                <a:latin typeface="+mj-lt"/>
                <a:ea typeface="맑은 고딕" pitchFamily="50" charset="-127"/>
              </a:rPr>
              <a:t>x1: 1. aygıtta çalışan denetleyici,</a:t>
            </a:r>
          </a:p>
          <a:p>
            <a:pPr algn="l"/>
            <a:r>
              <a:rPr lang="tr-TR" altLang="en-US" sz="1600" i="1" dirty="0">
                <a:solidFill>
                  <a:schemeClr val="tx1">
                    <a:lumMod val="65000"/>
                    <a:lumOff val="35000"/>
                  </a:schemeClr>
                </a:solidFill>
                <a:latin typeface="+mj-lt"/>
                <a:ea typeface="맑은 고딕" pitchFamily="50" charset="-127"/>
              </a:rPr>
              <a:t>x2: 2. aygıtta çalışan denetleyici,</a:t>
            </a:r>
          </a:p>
          <a:p>
            <a:pPr algn="l"/>
            <a:r>
              <a:rPr lang="tr-TR" altLang="en-US" sz="1600" i="1" dirty="0">
                <a:solidFill>
                  <a:schemeClr val="tx1">
                    <a:lumMod val="65000"/>
                    <a:lumOff val="35000"/>
                  </a:schemeClr>
                </a:solidFill>
                <a:latin typeface="+mj-lt"/>
                <a:ea typeface="맑은 고딕" pitchFamily="50" charset="-127"/>
              </a:rPr>
              <a:t>x3: 3. aygıtta çalışan </a:t>
            </a:r>
            <a:r>
              <a:rPr lang="tr-TR" sz="1600" i="1" dirty="0">
                <a:solidFill>
                  <a:schemeClr val="tx1">
                    <a:lumMod val="65000"/>
                    <a:lumOff val="35000"/>
                  </a:schemeClr>
                </a:solidFill>
                <a:latin typeface="+mj-lt"/>
                <a:ea typeface="맑은 고딕" pitchFamily="50" charset="-127"/>
              </a:rPr>
              <a:t>denetleyici,</a:t>
            </a:r>
          </a:p>
        </p:txBody>
      </p:sp>
    </p:spTree>
    <p:extLst>
      <p:ext uri="{BB962C8B-B14F-4D97-AF65-F5344CB8AC3E}">
        <p14:creationId xmlns:p14="http://schemas.microsoft.com/office/powerpoint/2010/main" val="20532651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a:extLst>
              <a:ext uri="{FF2B5EF4-FFF2-40B4-BE49-F238E27FC236}">
                <a16:creationId xmlns:a16="http://schemas.microsoft.com/office/drawing/2014/main" id="{CC311B01-7737-9594-8044-61AF590A8117}"/>
              </a:ext>
            </a:extLst>
          </p:cNvPr>
          <p:cNvSpPr>
            <a:spLocks noGrp="1"/>
          </p:cNvSpPr>
          <p:nvPr>
            <p:ph idx="1"/>
          </p:nvPr>
        </p:nvSpPr>
        <p:spPr/>
        <p:txBody>
          <a:bodyPr/>
          <a:lstStyle/>
          <a:p>
            <a:pPr algn="l">
              <a:buFont typeface="Arial" panose="020B0604020202020204" pitchFamily="34" charset="0"/>
              <a:buChar char="•"/>
            </a:pPr>
            <a:r>
              <a:rPr lang="tr-TR" dirty="0" err="1">
                <a:effectLst/>
              </a:rPr>
              <a:t>KamyoncuM</a:t>
            </a:r>
            <a:r>
              <a:rPr lang="tr-TR" dirty="0">
                <a:effectLst/>
              </a:rPr>
              <a:t> Ltd. T1 ve T2 isimli iki tip kamyon üretmektedir. Her kamyon boyama atölyesi ve montajından geçmelidir. Boyama atölyesi tamamen Tip 1 kamyonlarını boyadığında günde 800 adet boyayabilmektedir. Boyama atölyesi tamamen Tip 2 kamyonlarını boyadığında günde 700 adet boyayabilmektedir. Montaj atölyesi tamamen kamyon 1 motorlarını monte ettiğinde günde 1.500 adet monte edilebilmektedir. Montaj atölyesi tamamen kamyon 2 motorlarını monte ettiğinde günde 1.200 adet monte edebilmektedir. Her Tip 1 kamyon kar için 300 ₺ katkıda bulunur; Her Tip 2 kamyon 500 ₺ katkıda bulunur. </a:t>
            </a:r>
            <a:r>
              <a:rPr lang="tr-TR" dirty="0" err="1">
                <a:effectLst/>
              </a:rPr>
              <a:t>KamyoncuM’nun</a:t>
            </a:r>
            <a:r>
              <a:rPr lang="tr-TR" dirty="0">
                <a:effectLst/>
              </a:rPr>
              <a:t> karını en üst düzeye çıkaracak bir doğrusal programlama modeli oluşturunuz.</a:t>
            </a:r>
          </a:p>
          <a:p>
            <a:pPr algn="l">
              <a:buFont typeface="Arial" panose="020B0604020202020204" pitchFamily="34" charset="0"/>
              <a:buChar char="•"/>
            </a:pPr>
            <a:endParaRPr lang="tr-TR" dirty="0"/>
          </a:p>
          <a:p>
            <a:pPr algn="l"/>
            <a:r>
              <a:rPr lang="tr-TR" altLang="en-US" dirty="0"/>
              <a:t>x1 : Birinci tip kamyon üretim miktarı,</a:t>
            </a:r>
          </a:p>
          <a:p>
            <a:pPr algn="l"/>
            <a:r>
              <a:rPr lang="tr-TR" altLang="en-US" dirty="0"/>
              <a:t>x2 : İkinci tip kamyon üretim miktarı olmak üzere,</a:t>
            </a:r>
          </a:p>
          <a:p>
            <a:pPr algn="l"/>
            <a:endParaRPr lang="tr-TR" altLang="en-US" dirty="0"/>
          </a:p>
          <a:p>
            <a:pPr algn="l"/>
            <a:r>
              <a:rPr lang="tr-TR" altLang="en-US" dirty="0"/>
              <a:t>Boyama atölyesi için kamyonların üretim oranları 8/7, şeklindedir.</a:t>
            </a:r>
          </a:p>
          <a:p>
            <a:pPr algn="l"/>
            <a:r>
              <a:rPr lang="tr-TR" altLang="en-US" dirty="0"/>
              <a:t>Montaj atölyesi için 15/12, şeklindedir.</a:t>
            </a:r>
          </a:p>
        </p:txBody>
      </p:sp>
      <p:sp>
        <p:nvSpPr>
          <p:cNvPr id="3" name="Başlık 2">
            <a:extLst>
              <a:ext uri="{FF2B5EF4-FFF2-40B4-BE49-F238E27FC236}">
                <a16:creationId xmlns:a16="http://schemas.microsoft.com/office/drawing/2014/main" id="{B8A9ACB2-CC1C-2364-0149-F5D7A3627087}"/>
              </a:ext>
            </a:extLst>
          </p:cNvPr>
          <p:cNvSpPr>
            <a:spLocks noGrp="1"/>
          </p:cNvSpPr>
          <p:nvPr>
            <p:ph type="title"/>
          </p:nvPr>
        </p:nvSpPr>
        <p:spPr/>
        <p:txBody>
          <a:bodyPr/>
          <a:lstStyle/>
          <a:p>
            <a:r>
              <a:rPr lang="tr-TR" dirty="0" err="1">
                <a:effectLst/>
              </a:rPr>
              <a:t>KamyoncuM</a:t>
            </a:r>
            <a:r>
              <a:rPr lang="tr-TR" dirty="0">
                <a:effectLst/>
              </a:rPr>
              <a:t>: Üretim Oranları</a:t>
            </a:r>
            <a:endParaRPr lang="tr-TR" dirty="0"/>
          </a:p>
        </p:txBody>
      </p:sp>
    </p:spTree>
    <p:extLst>
      <p:ext uri="{BB962C8B-B14F-4D97-AF65-F5344CB8AC3E}">
        <p14:creationId xmlns:p14="http://schemas.microsoft.com/office/powerpoint/2010/main" val="15619382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İçerik Yer Tutucusu 1">
                <a:extLst>
                  <a:ext uri="{FF2B5EF4-FFF2-40B4-BE49-F238E27FC236}">
                    <a16:creationId xmlns:a16="http://schemas.microsoft.com/office/drawing/2014/main" id="{F085798D-CE49-0279-FD71-ABB13A9D841D}"/>
                  </a:ext>
                </a:extLst>
              </p:cNvPr>
              <p:cNvSpPr>
                <a:spLocks noGrp="1"/>
              </p:cNvSpPr>
              <p:nvPr>
                <p:ph idx="1"/>
              </p:nvPr>
            </p:nvSpPr>
            <p:spPr/>
            <p:txBody>
              <a:bodyPr/>
              <a:lstStyle/>
              <a:p>
                <a:endParaRPr lang="tr-TR" dirty="0"/>
              </a:p>
              <a:p>
                <a:pPr/>
                <a14:m>
                  <m:oMathPara xmlns:m="http://schemas.openxmlformats.org/officeDocument/2006/math">
                    <m:oMathParaPr>
                      <m:jc m:val="centerGroup"/>
                    </m:oMathParaPr>
                    <m:oMath xmlns:m="http://schemas.openxmlformats.org/officeDocument/2006/math">
                      <m:r>
                        <a:rPr lang="tr-TR" b="0" i="1" smtClean="0">
                          <a:latin typeface="Cambria Math" panose="02040503050406030204" pitchFamily="18" charset="0"/>
                        </a:rPr>
                        <m:t>𝑀𝑎𝑘𝑠</m:t>
                      </m:r>
                      <m:r>
                        <a:rPr lang="tr-TR" b="0" i="1" smtClean="0">
                          <a:latin typeface="Cambria Math" panose="02040503050406030204" pitchFamily="18" charset="0"/>
                        </a:rPr>
                        <m:t> </m:t>
                      </m:r>
                      <m:r>
                        <a:rPr lang="tr-TR" b="0" i="1" smtClean="0">
                          <a:latin typeface="Cambria Math" panose="02040503050406030204" pitchFamily="18" charset="0"/>
                        </a:rPr>
                        <m:t>𝑍</m:t>
                      </m:r>
                      <m:r>
                        <a:rPr lang="tr-TR" b="0" i="1" smtClean="0">
                          <a:latin typeface="Cambria Math" panose="02040503050406030204" pitchFamily="18" charset="0"/>
                        </a:rPr>
                        <m:t>=300</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1</m:t>
                          </m:r>
                        </m:sub>
                      </m:sSub>
                      <m:r>
                        <a:rPr lang="tr-TR" b="0" i="1" smtClean="0">
                          <a:latin typeface="Cambria Math" panose="02040503050406030204" pitchFamily="18" charset="0"/>
                        </a:rPr>
                        <m:t>+500</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2</m:t>
                          </m:r>
                        </m:sub>
                      </m:sSub>
                    </m:oMath>
                  </m:oMathPara>
                </a14:m>
                <a:endParaRPr lang="tr-TR" dirty="0"/>
              </a:p>
              <a:p>
                <a:endParaRPr lang="tr-TR"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f>
                        <m:fPr>
                          <m:ctrlPr>
                            <a:rPr lang="tr-TR" i="1" smtClean="0">
                              <a:latin typeface="Cambria Math" panose="02040503050406030204" pitchFamily="18" charset="0"/>
                            </a:rPr>
                          </m:ctrlPr>
                        </m:fPr>
                        <m:num>
                          <m:sSub>
                            <m:sSubPr>
                              <m:ctrlPr>
                                <a:rPr lang="tr-TR"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1</m:t>
                              </m:r>
                            </m:sub>
                          </m:sSub>
                        </m:num>
                        <m:den>
                          <m:r>
                            <a:rPr lang="tr-TR" b="0" i="1" smtClean="0">
                              <a:latin typeface="Cambria Math" panose="02040503050406030204" pitchFamily="18" charset="0"/>
                            </a:rPr>
                            <m:t>800</m:t>
                          </m:r>
                        </m:den>
                      </m:f>
                      <m:r>
                        <a:rPr lang="tr-TR" b="0" i="1" smtClean="0">
                          <a:latin typeface="Cambria Math" panose="02040503050406030204" pitchFamily="18" charset="0"/>
                        </a:rPr>
                        <m:t>+ </m:t>
                      </m:r>
                      <m:f>
                        <m:fPr>
                          <m:ctrlPr>
                            <a:rPr lang="tr-TR" b="0" i="1" smtClean="0">
                              <a:latin typeface="Cambria Math" panose="02040503050406030204" pitchFamily="18" charset="0"/>
                            </a:rPr>
                          </m:ctrlPr>
                        </m:fPr>
                        <m:num>
                          <m:sSub>
                            <m:sSubPr>
                              <m:ctrlPr>
                                <a:rPr lang="tr-TR" b="0"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2</m:t>
                              </m:r>
                            </m:sub>
                          </m:sSub>
                        </m:num>
                        <m:den>
                          <m:r>
                            <a:rPr lang="tr-TR" b="0" i="1" smtClean="0">
                              <a:latin typeface="Cambria Math" panose="02040503050406030204" pitchFamily="18" charset="0"/>
                            </a:rPr>
                            <m:t>700</m:t>
                          </m:r>
                        </m:den>
                      </m:f>
                      <m:r>
                        <a:rPr lang="tr-TR" b="0" i="1" smtClean="0">
                          <a:latin typeface="Cambria Math" panose="02040503050406030204" pitchFamily="18" charset="0"/>
                          <a:ea typeface="Cambria Math" panose="02040503050406030204" pitchFamily="18" charset="0"/>
                        </a:rPr>
                        <m:t>≤1</m:t>
                      </m:r>
                    </m:oMath>
                  </m:oMathPara>
                </a14:m>
                <a:endParaRPr lang="tr-TR" dirty="0"/>
              </a:p>
              <a:p>
                <a:endParaRPr lang="tr-TR" dirty="0"/>
              </a:p>
              <a:p>
                <a:pPr/>
                <a14:m>
                  <m:oMathPara xmlns:m="http://schemas.openxmlformats.org/officeDocument/2006/math">
                    <m:oMathParaPr>
                      <m:jc m:val="centerGroup"/>
                    </m:oMathParaPr>
                    <m:oMath xmlns:m="http://schemas.openxmlformats.org/officeDocument/2006/math">
                      <m:f>
                        <m:fPr>
                          <m:ctrlPr>
                            <a:rPr lang="tr-TR" i="1" smtClean="0">
                              <a:latin typeface="Cambria Math" panose="02040503050406030204" pitchFamily="18" charset="0"/>
                            </a:rPr>
                          </m:ctrlPr>
                        </m:fPr>
                        <m:num>
                          <m:sSub>
                            <m:sSubPr>
                              <m:ctrlPr>
                                <a:rPr lang="tr-TR"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1</m:t>
                              </m:r>
                            </m:sub>
                          </m:sSub>
                        </m:num>
                        <m:den>
                          <m:r>
                            <a:rPr lang="tr-TR" b="0" i="1" smtClean="0">
                              <a:latin typeface="Cambria Math" panose="02040503050406030204" pitchFamily="18" charset="0"/>
                            </a:rPr>
                            <m:t>1500</m:t>
                          </m:r>
                        </m:den>
                      </m:f>
                      <m:r>
                        <a:rPr lang="tr-TR" b="0" i="1" smtClean="0">
                          <a:latin typeface="Cambria Math" panose="02040503050406030204" pitchFamily="18" charset="0"/>
                        </a:rPr>
                        <m:t>+ </m:t>
                      </m:r>
                      <m:f>
                        <m:fPr>
                          <m:ctrlPr>
                            <a:rPr lang="tr-TR" b="0" i="1" smtClean="0">
                              <a:latin typeface="Cambria Math" panose="02040503050406030204" pitchFamily="18" charset="0"/>
                            </a:rPr>
                          </m:ctrlPr>
                        </m:fPr>
                        <m:num>
                          <m:sSub>
                            <m:sSubPr>
                              <m:ctrlPr>
                                <a:rPr lang="tr-TR" b="0"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2</m:t>
                              </m:r>
                            </m:sub>
                          </m:sSub>
                        </m:num>
                        <m:den>
                          <m:r>
                            <a:rPr lang="tr-TR" b="0" i="1" smtClean="0">
                              <a:latin typeface="Cambria Math" panose="02040503050406030204" pitchFamily="18" charset="0"/>
                            </a:rPr>
                            <m:t>1200</m:t>
                          </m:r>
                        </m:den>
                      </m:f>
                      <m:r>
                        <a:rPr lang="tr-TR" b="0" i="1" smtClean="0">
                          <a:latin typeface="Cambria Math" panose="02040503050406030204" pitchFamily="18" charset="0"/>
                          <a:ea typeface="Cambria Math" panose="02040503050406030204" pitchFamily="18" charset="0"/>
                        </a:rPr>
                        <m:t>≤1</m:t>
                      </m:r>
                    </m:oMath>
                  </m:oMathPara>
                </a14:m>
                <a:endParaRPr lang="tr-TR" dirty="0"/>
              </a:p>
              <a:p>
                <a:endParaRPr lang="tr-TR" dirty="0"/>
              </a:p>
            </p:txBody>
          </p:sp>
        </mc:Choice>
        <mc:Fallback xmlns="">
          <p:sp>
            <p:nvSpPr>
              <p:cNvPr id="2" name="İçerik Yer Tutucusu 1">
                <a:extLst>
                  <a:ext uri="{FF2B5EF4-FFF2-40B4-BE49-F238E27FC236}">
                    <a16:creationId xmlns:a16="http://schemas.microsoft.com/office/drawing/2014/main" id="{F085798D-CE49-0279-FD71-ABB13A9D841D}"/>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tr-TR">
                    <a:noFill/>
                  </a:rPr>
                  <a:t> </a:t>
                </a:r>
              </a:p>
            </p:txBody>
          </p:sp>
        </mc:Fallback>
      </mc:AlternateContent>
      <p:sp>
        <p:nvSpPr>
          <p:cNvPr id="3" name="Başlık 2">
            <a:extLst>
              <a:ext uri="{FF2B5EF4-FFF2-40B4-BE49-F238E27FC236}">
                <a16:creationId xmlns:a16="http://schemas.microsoft.com/office/drawing/2014/main" id="{20087CD0-4FC3-9633-7DF3-E8D60AF738B2}"/>
              </a:ext>
            </a:extLst>
          </p:cNvPr>
          <p:cNvSpPr>
            <a:spLocks noGrp="1"/>
          </p:cNvSpPr>
          <p:nvPr>
            <p:ph type="title"/>
          </p:nvPr>
        </p:nvSpPr>
        <p:spPr/>
        <p:txBody>
          <a:bodyPr/>
          <a:lstStyle/>
          <a:p>
            <a:r>
              <a:rPr lang="tr-TR">
                <a:effectLst/>
              </a:rPr>
              <a:t>KamyoncuM: Üretim Oranları</a:t>
            </a:r>
            <a:endParaRPr lang="tr-TR"/>
          </a:p>
        </p:txBody>
      </p:sp>
    </p:spTree>
    <p:extLst>
      <p:ext uri="{BB962C8B-B14F-4D97-AF65-F5344CB8AC3E}">
        <p14:creationId xmlns:p14="http://schemas.microsoft.com/office/powerpoint/2010/main" val="373778817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a:extLst>
              <a:ext uri="{FF2B5EF4-FFF2-40B4-BE49-F238E27FC236}">
                <a16:creationId xmlns:a16="http://schemas.microsoft.com/office/drawing/2014/main" id="{F6E10393-07CA-7F50-EC5D-C51FF3963B45}"/>
              </a:ext>
            </a:extLst>
          </p:cNvPr>
          <p:cNvSpPr>
            <a:spLocks noGrp="1"/>
          </p:cNvSpPr>
          <p:nvPr>
            <p:ph idx="1"/>
          </p:nvPr>
        </p:nvSpPr>
        <p:spPr>
          <a:xfrm>
            <a:off x="179512" y="1484784"/>
            <a:ext cx="8784976" cy="4881686"/>
          </a:xfrm>
        </p:spPr>
        <p:txBody>
          <a:bodyPr/>
          <a:lstStyle/>
          <a:p>
            <a:pPr>
              <a:buFont typeface="Arial" panose="020B0604020202020204" pitchFamily="34" charset="0"/>
              <a:buChar char="•"/>
            </a:pPr>
            <a:r>
              <a:rPr lang="tr-TR" dirty="0">
                <a:effectLst/>
              </a:rPr>
              <a:t>Bir şirket dört tip ürün üretmektedir. Her bir ürün için aylık talep miktarları 3000, 500, 1000, ve 2000 adettir. Şirketin fabrikasında beş üretim merkezi mevcuttur: Pres, delgi, montaj, boyama, paketleme. </a:t>
            </a:r>
          </a:p>
          <a:p>
            <a:pPr>
              <a:lnSpc>
                <a:spcPct val="100000"/>
              </a:lnSpc>
              <a:buFont typeface="Arial" panose="020B0604020202020204" pitchFamily="34" charset="0"/>
              <a:buChar char="•"/>
            </a:pPr>
            <a:r>
              <a:rPr lang="tr-TR" dirty="0">
                <a:effectLst/>
              </a:rPr>
              <a:t>Üretimin tümü sac malzemeden yapılmaktadır. Ürün-2 ve Ürün-4 için kullanılan sac, üretilen firma tarafından her ay 2000 m2 olarak gönderilmektedir. Ürün-2 için 2 m2/adet ve ürün-4 için 1.2 m2/adet sac kullanılmaktadır. </a:t>
            </a:r>
          </a:p>
          <a:p>
            <a:pPr>
              <a:lnSpc>
                <a:spcPct val="100000"/>
              </a:lnSpc>
              <a:buFont typeface="Arial" panose="020B0604020202020204" pitchFamily="34" charset="0"/>
              <a:buChar char="•"/>
            </a:pPr>
            <a:r>
              <a:rPr lang="tr-TR" dirty="0">
                <a:effectLst/>
              </a:rPr>
              <a:t>Her ürün için pres ve delgi işlemleri, fabrika dışında da yapılabilmektedir. Ancak, bu maliyeti % 20 artırmaktadır. </a:t>
            </a:r>
          </a:p>
          <a:p>
            <a:pPr>
              <a:buFont typeface="Arial" panose="020B0604020202020204" pitchFamily="34" charset="0"/>
              <a:buChar char="•"/>
            </a:pPr>
            <a:r>
              <a:rPr lang="tr-TR" dirty="0">
                <a:effectLst/>
              </a:rPr>
              <a:t>Boyama bölümü en fazla 100 saat fazla mesai yapabilmektedir. Bu durumda maliyet artışı ürün-1 ve ürün-3 için 0.20; ürün-2 ve ürün-4 için 0.30 Pb </a:t>
            </a:r>
            <a:r>
              <a:rPr lang="tr-TR" dirty="0" err="1">
                <a:effectLst/>
              </a:rPr>
              <a:t>dir</a:t>
            </a:r>
            <a:r>
              <a:rPr lang="tr-TR" dirty="0">
                <a:effectLst/>
              </a:rPr>
              <a:t>. Tablolarda  ürünler, birim süreler ve her bir ürüne ait süreçler verilmektedir. </a:t>
            </a:r>
            <a:endParaRPr lang="tr-TR" dirty="0"/>
          </a:p>
        </p:txBody>
      </p:sp>
      <p:sp>
        <p:nvSpPr>
          <p:cNvPr id="3" name="Başlık 2">
            <a:extLst>
              <a:ext uri="{FF2B5EF4-FFF2-40B4-BE49-F238E27FC236}">
                <a16:creationId xmlns:a16="http://schemas.microsoft.com/office/drawing/2014/main" id="{F09F5BE2-ABA8-76D1-6925-157AEFDE95EA}"/>
              </a:ext>
            </a:extLst>
          </p:cNvPr>
          <p:cNvSpPr>
            <a:spLocks noGrp="1"/>
          </p:cNvSpPr>
          <p:nvPr>
            <p:ph type="title"/>
          </p:nvPr>
        </p:nvSpPr>
        <p:spPr/>
        <p:txBody>
          <a:bodyPr/>
          <a:lstStyle/>
          <a:p>
            <a:r>
              <a:rPr lang="tr-TR" dirty="0"/>
              <a:t>Üretim</a:t>
            </a:r>
          </a:p>
        </p:txBody>
      </p:sp>
      <p:pic>
        <p:nvPicPr>
          <p:cNvPr id="5" name="Resim 4">
            <a:extLst>
              <a:ext uri="{FF2B5EF4-FFF2-40B4-BE49-F238E27FC236}">
                <a16:creationId xmlns:a16="http://schemas.microsoft.com/office/drawing/2014/main" id="{F843DC80-226C-8638-4C6B-C6C1567D9E27}"/>
              </a:ext>
            </a:extLst>
          </p:cNvPr>
          <p:cNvPicPr>
            <a:picLocks noChangeAspect="1"/>
          </p:cNvPicPr>
          <p:nvPr/>
        </p:nvPicPr>
        <p:blipFill>
          <a:blip r:embed="rId2"/>
          <a:stretch>
            <a:fillRect/>
          </a:stretch>
        </p:blipFill>
        <p:spPr>
          <a:xfrm>
            <a:off x="285448" y="4797152"/>
            <a:ext cx="4033929" cy="1497310"/>
          </a:xfrm>
          <a:prstGeom prst="rect">
            <a:avLst/>
          </a:prstGeom>
          <a:ln>
            <a:noFill/>
          </a:ln>
          <a:effectLst>
            <a:outerShdw blurRad="292100" dist="139700" dir="2700000" algn="tl" rotWithShape="0">
              <a:srgbClr val="333333">
                <a:alpha val="65000"/>
              </a:srgbClr>
            </a:outerShdw>
          </a:effectLst>
        </p:spPr>
      </p:pic>
      <p:pic>
        <p:nvPicPr>
          <p:cNvPr id="7" name="Resim 6">
            <a:extLst>
              <a:ext uri="{FF2B5EF4-FFF2-40B4-BE49-F238E27FC236}">
                <a16:creationId xmlns:a16="http://schemas.microsoft.com/office/drawing/2014/main" id="{4078FE78-BC2B-4864-6DCF-F5859DF65A11}"/>
              </a:ext>
            </a:extLst>
          </p:cNvPr>
          <p:cNvPicPr>
            <a:picLocks noChangeAspect="1"/>
          </p:cNvPicPr>
          <p:nvPr/>
        </p:nvPicPr>
        <p:blipFill>
          <a:blip r:embed="rId3"/>
          <a:stretch>
            <a:fillRect/>
          </a:stretch>
        </p:blipFill>
        <p:spPr>
          <a:xfrm>
            <a:off x="4429465" y="4797152"/>
            <a:ext cx="2213212" cy="149731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9958435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a:extLst>
              <a:ext uri="{FF2B5EF4-FFF2-40B4-BE49-F238E27FC236}">
                <a16:creationId xmlns:a16="http://schemas.microsoft.com/office/drawing/2014/main" id="{A04996B5-1F3F-940F-82C3-F27C92E50299}"/>
              </a:ext>
            </a:extLst>
          </p:cNvPr>
          <p:cNvSpPr>
            <a:spLocks noGrp="1"/>
          </p:cNvSpPr>
          <p:nvPr>
            <p:ph type="title"/>
          </p:nvPr>
        </p:nvSpPr>
        <p:spPr/>
        <p:txBody>
          <a:bodyPr/>
          <a:lstStyle/>
          <a:p>
            <a:r>
              <a:rPr lang="tr-TR" dirty="0"/>
              <a:t>Matematiksel Görünümü</a:t>
            </a:r>
          </a:p>
        </p:txBody>
      </p:sp>
      <p:grpSp>
        <p:nvGrpSpPr>
          <p:cNvPr id="11" name="Grup 10">
            <a:extLst>
              <a:ext uri="{FF2B5EF4-FFF2-40B4-BE49-F238E27FC236}">
                <a16:creationId xmlns:a16="http://schemas.microsoft.com/office/drawing/2014/main" id="{86EF6245-D8E0-DD62-3AB0-BAC7A6E4CD21}"/>
              </a:ext>
            </a:extLst>
          </p:cNvPr>
          <p:cNvGrpSpPr/>
          <p:nvPr/>
        </p:nvGrpSpPr>
        <p:grpSpPr>
          <a:xfrm>
            <a:off x="1857460" y="1124744"/>
            <a:ext cx="4305300" cy="3876675"/>
            <a:chOff x="323124" y="883706"/>
            <a:chExt cx="4305300" cy="3876675"/>
          </a:xfrm>
        </p:grpSpPr>
        <p:pic>
          <p:nvPicPr>
            <p:cNvPr id="7" name="Resim 6">
              <a:extLst>
                <a:ext uri="{FF2B5EF4-FFF2-40B4-BE49-F238E27FC236}">
                  <a16:creationId xmlns:a16="http://schemas.microsoft.com/office/drawing/2014/main" id="{367E4669-7976-7291-A77F-89D0FE2B9058}"/>
                </a:ext>
              </a:extLst>
            </p:cNvPr>
            <p:cNvPicPr>
              <a:picLocks noChangeAspect="1"/>
            </p:cNvPicPr>
            <p:nvPr/>
          </p:nvPicPr>
          <p:blipFill>
            <a:blip r:embed="rId2"/>
            <a:stretch>
              <a:fillRect/>
            </a:stretch>
          </p:blipFill>
          <p:spPr>
            <a:xfrm>
              <a:off x="323124" y="883706"/>
              <a:ext cx="4305300" cy="3876675"/>
            </a:xfrm>
            <a:prstGeom prst="rect">
              <a:avLst/>
            </a:prstGeom>
          </p:spPr>
        </p:pic>
        <mc:AlternateContent xmlns:mc="http://schemas.openxmlformats.org/markup-compatibility/2006" xmlns:a14="http://schemas.microsoft.com/office/drawing/2010/main">
          <mc:Choice Requires="a14">
            <p:sp>
              <p:nvSpPr>
                <p:cNvPr id="6" name="TextBox 7">
                  <a:extLst>
                    <a:ext uri="{FF2B5EF4-FFF2-40B4-BE49-F238E27FC236}">
                      <a16:creationId xmlns:a16="http://schemas.microsoft.com/office/drawing/2014/main" id="{012D936E-2849-43B8-DE74-9FA004CDF49D}"/>
                    </a:ext>
                  </a:extLst>
                </p:cNvPr>
                <p:cNvSpPr txBox="1"/>
                <p:nvPr/>
              </p:nvSpPr>
              <p:spPr>
                <a:xfrm>
                  <a:off x="3756272" y="4149080"/>
                  <a:ext cx="777713" cy="276999"/>
                </a:xfrm>
                <a:prstGeom prst="rect">
                  <a:avLst/>
                </a:prstGeom>
                <a:noFill/>
              </p:spPr>
              <p:txBody>
                <a:bodyPr wrap="none" lIns="0" tIns="0" rIns="0" bIns="0" rtlCol="0">
                  <a:spAutoFit/>
                </a:bodyPr>
                <a:lstStyle/>
                <a:p>
                  <a14:m>
                    <m:oMath xmlns:m="http://schemas.openxmlformats.org/officeDocument/2006/math">
                      <m:sSub>
                        <m:sSubPr>
                          <m:ctrlPr>
                            <a:rPr lang="tr-TR"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𝑖</m:t>
                          </m:r>
                          <m:r>
                            <a:rPr lang="tr-TR" b="0" i="1" smtClean="0">
                              <a:latin typeface="Cambria Math" panose="02040503050406030204" pitchFamily="18" charset="0"/>
                            </a:rPr>
                            <m:t> </m:t>
                          </m:r>
                        </m:sub>
                      </m:sSub>
                      <m:r>
                        <a:rPr lang="tr-TR" i="1" smtClean="0">
                          <a:latin typeface="Cambria Math" panose="02040503050406030204" pitchFamily="18" charset="0"/>
                          <a:ea typeface="Cambria Math" panose="02040503050406030204" pitchFamily="18" charset="0"/>
                        </a:rPr>
                        <m:t>≥</m:t>
                      </m:r>
                      <m:r>
                        <a:rPr lang="tr-TR" b="0" i="1" smtClean="0">
                          <a:latin typeface="Cambria Math" panose="02040503050406030204" pitchFamily="18" charset="0"/>
                          <a:ea typeface="Cambria Math" panose="02040503050406030204" pitchFamily="18" charset="0"/>
                        </a:rPr>
                        <m:t>0 </m:t>
                      </m:r>
                    </m:oMath>
                  </a14:m>
                  <a:r>
                    <a:rPr lang="tr-TR" dirty="0"/>
                    <a:t> </a:t>
                  </a:r>
                </a:p>
              </p:txBody>
            </p:sp>
          </mc:Choice>
          <mc:Fallback xmlns="">
            <p:sp>
              <p:nvSpPr>
                <p:cNvPr id="6" name="TextBox 7">
                  <a:extLst>
                    <a:ext uri="{FF2B5EF4-FFF2-40B4-BE49-F238E27FC236}">
                      <a16:creationId xmlns:a16="http://schemas.microsoft.com/office/drawing/2014/main" id="{012D936E-2849-43B8-DE74-9FA004CDF49D}"/>
                    </a:ext>
                  </a:extLst>
                </p:cNvPr>
                <p:cNvSpPr txBox="1">
                  <a:spLocks noRot="1" noChangeAspect="1" noMove="1" noResize="1" noEditPoints="1" noAdjustHandles="1" noChangeArrowheads="1" noChangeShapeType="1" noTextEdit="1"/>
                </p:cNvSpPr>
                <p:nvPr/>
              </p:nvSpPr>
              <p:spPr>
                <a:xfrm>
                  <a:off x="3756272" y="4149080"/>
                  <a:ext cx="777713" cy="276999"/>
                </a:xfrm>
                <a:prstGeom prst="rect">
                  <a:avLst/>
                </a:prstGeom>
                <a:blipFill>
                  <a:blip r:embed="rId3"/>
                  <a:stretch>
                    <a:fillRect l="-7874" b="-17778"/>
                  </a:stretch>
                </a:blipFill>
              </p:spPr>
              <p:txBody>
                <a:bodyPr/>
                <a:lstStyle/>
                <a:p>
                  <a:r>
                    <a:rPr lang="tr-TR">
                      <a:noFill/>
                    </a:rPr>
                    <a:t> </a:t>
                  </a:r>
                </a:p>
              </p:txBody>
            </p:sp>
          </mc:Fallback>
        </mc:AlternateContent>
      </p:grpSp>
    </p:spTree>
    <p:extLst>
      <p:ext uri="{BB962C8B-B14F-4D97-AF65-F5344CB8AC3E}">
        <p14:creationId xmlns:p14="http://schemas.microsoft.com/office/powerpoint/2010/main" val="107305967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a:extLst>
              <a:ext uri="{FF2B5EF4-FFF2-40B4-BE49-F238E27FC236}">
                <a16:creationId xmlns:a16="http://schemas.microsoft.com/office/drawing/2014/main" id="{64FDDE6D-D04E-C311-4D57-BDC8D09A4F87}"/>
              </a:ext>
            </a:extLst>
          </p:cNvPr>
          <p:cNvSpPr>
            <a:spLocks noGrp="1"/>
          </p:cNvSpPr>
          <p:nvPr>
            <p:ph idx="1"/>
          </p:nvPr>
        </p:nvSpPr>
        <p:spPr/>
        <p:txBody>
          <a:bodyPr/>
          <a:lstStyle/>
          <a:p>
            <a:r>
              <a:rPr lang="tr-TR" dirty="0">
                <a:effectLst/>
              </a:rPr>
              <a:t>Süreçler</a:t>
            </a:r>
          </a:p>
          <a:p>
            <a:pPr>
              <a:lnSpc>
                <a:spcPct val="100000"/>
              </a:lnSpc>
            </a:pPr>
            <a:r>
              <a:rPr lang="tr-TR" dirty="0">
                <a:effectLst/>
              </a:rPr>
              <a:t>Süreç-1: Fabrikada pres ve delgi ve normal mesaide boyama</a:t>
            </a:r>
          </a:p>
          <a:p>
            <a:pPr>
              <a:lnSpc>
                <a:spcPct val="100000"/>
              </a:lnSpc>
            </a:pPr>
            <a:r>
              <a:rPr lang="tr-TR" dirty="0">
                <a:effectLst/>
              </a:rPr>
              <a:t>Süreç-2: Fabrikada pres ve delgi ve fazla mesaide boyama</a:t>
            </a:r>
          </a:p>
          <a:p>
            <a:pPr>
              <a:lnSpc>
                <a:spcPct val="100000"/>
              </a:lnSpc>
            </a:pPr>
            <a:r>
              <a:rPr lang="tr-TR" dirty="0">
                <a:effectLst/>
              </a:rPr>
              <a:t>Süreç-3: Fabrika dışında pres ve delgi ve normal mesaide boyama</a:t>
            </a:r>
          </a:p>
          <a:p>
            <a:r>
              <a:rPr lang="tr-TR" dirty="0">
                <a:effectLst/>
              </a:rPr>
              <a:t>Süreç-4: Fabrika dışı pres ve delgi ve fazla mesaide boyama</a:t>
            </a:r>
            <a:endParaRPr lang="tr-TR" dirty="0"/>
          </a:p>
        </p:txBody>
      </p:sp>
      <p:sp>
        <p:nvSpPr>
          <p:cNvPr id="3" name="Başlık 2">
            <a:extLst>
              <a:ext uri="{FF2B5EF4-FFF2-40B4-BE49-F238E27FC236}">
                <a16:creationId xmlns:a16="http://schemas.microsoft.com/office/drawing/2014/main" id="{D99F530C-EC49-BE33-3668-444EE73E395C}"/>
              </a:ext>
            </a:extLst>
          </p:cNvPr>
          <p:cNvSpPr>
            <a:spLocks noGrp="1"/>
          </p:cNvSpPr>
          <p:nvPr>
            <p:ph type="title"/>
          </p:nvPr>
        </p:nvSpPr>
        <p:spPr/>
        <p:txBody>
          <a:bodyPr/>
          <a:lstStyle/>
          <a:p>
            <a:r>
              <a:rPr lang="tr-TR" dirty="0"/>
              <a:t>Üretim</a:t>
            </a:r>
          </a:p>
        </p:txBody>
      </p:sp>
      <p:pic>
        <p:nvPicPr>
          <p:cNvPr id="4" name="Resim 3">
            <a:extLst>
              <a:ext uri="{FF2B5EF4-FFF2-40B4-BE49-F238E27FC236}">
                <a16:creationId xmlns:a16="http://schemas.microsoft.com/office/drawing/2014/main" id="{E3C39B78-34EA-35DA-897F-26C726E4237E}"/>
              </a:ext>
            </a:extLst>
          </p:cNvPr>
          <p:cNvPicPr>
            <a:picLocks noChangeAspect="1"/>
          </p:cNvPicPr>
          <p:nvPr/>
        </p:nvPicPr>
        <p:blipFill>
          <a:blip r:embed="rId2"/>
          <a:stretch>
            <a:fillRect/>
          </a:stretch>
        </p:blipFill>
        <p:spPr>
          <a:xfrm>
            <a:off x="1907704" y="3284984"/>
            <a:ext cx="4887615" cy="1347141"/>
          </a:xfrm>
          <a:prstGeom prst="rect">
            <a:avLst/>
          </a:prstGeom>
        </p:spPr>
      </p:pic>
    </p:spTree>
    <p:extLst>
      <p:ext uri="{BB962C8B-B14F-4D97-AF65-F5344CB8AC3E}">
        <p14:creationId xmlns:p14="http://schemas.microsoft.com/office/powerpoint/2010/main" val="157616819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a:extLst>
              <a:ext uri="{FF2B5EF4-FFF2-40B4-BE49-F238E27FC236}">
                <a16:creationId xmlns:a16="http://schemas.microsoft.com/office/drawing/2014/main" id="{60FBBA6E-E8F4-62B6-8572-9E3AB366D288}"/>
              </a:ext>
            </a:extLst>
          </p:cNvPr>
          <p:cNvSpPr>
            <a:spLocks noGrp="1"/>
          </p:cNvSpPr>
          <p:nvPr>
            <p:ph idx="1"/>
          </p:nvPr>
        </p:nvSpPr>
        <p:spPr/>
        <p:txBody>
          <a:bodyPr>
            <a:normAutofit fontScale="92500" lnSpcReduction="10000"/>
          </a:bodyPr>
          <a:lstStyle/>
          <a:p>
            <a:r>
              <a:rPr lang="tr-TR" dirty="0">
                <a:effectLst/>
              </a:rPr>
              <a:t>Karar değişkenleri;</a:t>
            </a:r>
          </a:p>
          <a:p>
            <a:r>
              <a:rPr lang="tr-TR" dirty="0"/>
              <a:t>	</a:t>
            </a:r>
            <a:r>
              <a:rPr lang="tr-TR" dirty="0" err="1">
                <a:effectLst/>
              </a:rPr>
              <a:t>Xij</a:t>
            </a:r>
            <a:r>
              <a:rPr lang="tr-TR" dirty="0">
                <a:effectLst/>
              </a:rPr>
              <a:t>: i. ürün j. süreçte üretilen miktar</a:t>
            </a:r>
          </a:p>
          <a:p>
            <a:endParaRPr lang="tr-TR" dirty="0"/>
          </a:p>
          <a:p>
            <a:pPr algn="l"/>
            <a:r>
              <a:rPr lang="pl-PL" altLang="en-US" sz="1700" dirty="0"/>
              <a:t>Min Z = 6x11 + 6.2x12 + 7.2x13 + 15.4x22 + 18x23</a:t>
            </a:r>
            <a:r>
              <a:rPr lang="tr-TR" altLang="en-US" sz="1700" dirty="0"/>
              <a:t> +7.4x14 + 15x21 + 18.4x24 + 11x31 + 11.2x32+ 13.2x33 + 13.4x34 + 14x41 + 14.3x42 + 16.8x43 + 17.1x44</a:t>
            </a:r>
          </a:p>
          <a:p>
            <a:pPr algn="l"/>
            <a:endParaRPr lang="tr-TR" altLang="en-US" sz="1700" dirty="0"/>
          </a:p>
          <a:p>
            <a:pPr algn="l"/>
            <a:r>
              <a:rPr lang="tr-TR" altLang="en-US" sz="1700" dirty="0"/>
              <a:t>Normal mesai kısıtları;</a:t>
            </a:r>
          </a:p>
          <a:p>
            <a:pPr algn="l"/>
            <a:r>
              <a:rPr lang="tr-TR" altLang="en-US" sz="1700" dirty="0"/>
              <a:t>0.03(x11 + x12) + 0.15(x21 + x22) + 0.05(x31 + x32)+0.10(x41 + x42) ≤ 400</a:t>
            </a:r>
          </a:p>
          <a:p>
            <a:pPr algn="l"/>
            <a:endParaRPr lang="tr-TR" altLang="en-US" sz="1700" dirty="0"/>
          </a:p>
          <a:p>
            <a:pPr algn="l"/>
            <a:r>
              <a:rPr lang="tr-TR" altLang="en-US" sz="1700" dirty="0"/>
              <a:t>0.06(x11 + x12) + 0.12(x21 + x22) + 0.10(x41 + x42) ≤ 400</a:t>
            </a:r>
          </a:p>
          <a:p>
            <a:pPr algn="l"/>
            <a:endParaRPr lang="tr-TR" altLang="en-US" sz="1700" dirty="0"/>
          </a:p>
          <a:p>
            <a:pPr algn="l"/>
            <a:r>
              <a:rPr lang="tr-TR" altLang="en-US" sz="1700"/>
              <a:t>0.05(x11+x12+x13+x14) + 0.10 (x21+x22+x23+x24) + 0.05 (x31 +x32+x33+x34) + 0.12(x41 + x42+x43+x44)+≤ 500</a:t>
            </a:r>
          </a:p>
          <a:p>
            <a:pPr algn="l"/>
            <a:endParaRPr lang="tr-TR" altLang="en-US" sz="1700" dirty="0"/>
          </a:p>
          <a:p>
            <a:pPr algn="l"/>
            <a:r>
              <a:rPr lang="tr-TR" altLang="en-US" sz="1700" dirty="0"/>
              <a:t>0.04(x11 + x13) + 0.20(x21 + x23) + 0.03(x31 + x33)+0.12(x41 + x43) ≤ 450</a:t>
            </a:r>
          </a:p>
          <a:p>
            <a:pPr algn="l"/>
            <a:endParaRPr lang="tr-TR" altLang="en-US" sz="1700" dirty="0"/>
          </a:p>
          <a:p>
            <a:pPr algn="l"/>
            <a:r>
              <a:rPr lang="tr-TR" altLang="en-US" sz="1700"/>
              <a:t>0.02(x11+x31+x12+x32) </a:t>
            </a:r>
            <a:r>
              <a:rPr lang="tr-TR" altLang="en-US" sz="1700" dirty="0"/>
              <a:t>+ 0.06x21 </a:t>
            </a:r>
            <a:r>
              <a:rPr lang="tr-TR" altLang="en-US" sz="1700"/>
              <a:t>+ 0.05x41 +0.06x22 + 0.05x42</a:t>
            </a:r>
            <a:r>
              <a:rPr lang="tr-TR" altLang="en-US" sz="1700" dirty="0"/>
              <a:t>+</a:t>
            </a:r>
          </a:p>
          <a:p>
            <a:pPr algn="l"/>
            <a:r>
              <a:rPr lang="tr-TR" altLang="en-US" sz="1700" dirty="0"/>
              <a:t>0.02x13 + 0.06x23 + 0.02x33 + 0.05x43 + 0.02x14+0.06x24 + 0.02x34 + 0.05x44 ≤ 400</a:t>
            </a:r>
          </a:p>
          <a:p>
            <a:endParaRPr lang="tr-TR" dirty="0"/>
          </a:p>
          <a:p>
            <a:endParaRPr lang="tr-TR" dirty="0"/>
          </a:p>
        </p:txBody>
      </p:sp>
      <p:sp>
        <p:nvSpPr>
          <p:cNvPr id="3" name="Başlık 2">
            <a:extLst>
              <a:ext uri="{FF2B5EF4-FFF2-40B4-BE49-F238E27FC236}">
                <a16:creationId xmlns:a16="http://schemas.microsoft.com/office/drawing/2014/main" id="{29A1A456-EA0C-329B-31CF-2DEE91A78F8E}"/>
              </a:ext>
            </a:extLst>
          </p:cNvPr>
          <p:cNvSpPr>
            <a:spLocks noGrp="1"/>
          </p:cNvSpPr>
          <p:nvPr>
            <p:ph type="title"/>
          </p:nvPr>
        </p:nvSpPr>
        <p:spPr/>
        <p:txBody>
          <a:bodyPr/>
          <a:lstStyle/>
          <a:p>
            <a:r>
              <a:rPr lang="tr-TR" dirty="0"/>
              <a:t>Üretim</a:t>
            </a:r>
          </a:p>
        </p:txBody>
      </p:sp>
      <p:pic>
        <p:nvPicPr>
          <p:cNvPr id="5" name="Resim 4">
            <a:extLst>
              <a:ext uri="{FF2B5EF4-FFF2-40B4-BE49-F238E27FC236}">
                <a16:creationId xmlns:a16="http://schemas.microsoft.com/office/drawing/2014/main" id="{7148C273-441F-D4F6-6A0A-0EED90FB0490}"/>
              </a:ext>
            </a:extLst>
          </p:cNvPr>
          <p:cNvPicPr>
            <a:picLocks noChangeAspect="1"/>
          </p:cNvPicPr>
          <p:nvPr/>
        </p:nvPicPr>
        <p:blipFill>
          <a:blip r:embed="rId2"/>
          <a:stretch>
            <a:fillRect/>
          </a:stretch>
        </p:blipFill>
        <p:spPr>
          <a:xfrm>
            <a:off x="5094668" y="1080148"/>
            <a:ext cx="4032448" cy="1111437"/>
          </a:xfrm>
          <a:prstGeom prst="rect">
            <a:avLst/>
          </a:prstGeom>
          <a:ln>
            <a:noFill/>
          </a:ln>
          <a:effectLst>
            <a:outerShdw blurRad="292100" dist="139700" dir="2700000" algn="tl" rotWithShape="0">
              <a:srgbClr val="333333">
                <a:alpha val="65000"/>
              </a:srgbClr>
            </a:outerShdw>
          </a:effectLst>
        </p:spPr>
      </p:pic>
      <p:pic>
        <p:nvPicPr>
          <p:cNvPr id="4" name="Resim 3">
            <a:extLst>
              <a:ext uri="{FF2B5EF4-FFF2-40B4-BE49-F238E27FC236}">
                <a16:creationId xmlns:a16="http://schemas.microsoft.com/office/drawing/2014/main" id="{9DBF275B-4A92-355A-BF39-463E52CF8959}"/>
              </a:ext>
            </a:extLst>
          </p:cNvPr>
          <p:cNvPicPr>
            <a:picLocks noChangeAspect="1"/>
          </p:cNvPicPr>
          <p:nvPr/>
        </p:nvPicPr>
        <p:blipFill>
          <a:blip r:embed="rId3"/>
          <a:stretch>
            <a:fillRect/>
          </a:stretch>
        </p:blipFill>
        <p:spPr>
          <a:xfrm>
            <a:off x="3275856" y="113616"/>
            <a:ext cx="3149018" cy="116885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78729021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a:extLst>
              <a:ext uri="{FF2B5EF4-FFF2-40B4-BE49-F238E27FC236}">
                <a16:creationId xmlns:a16="http://schemas.microsoft.com/office/drawing/2014/main" id="{65F49A6C-2564-151F-33D3-876CD3CADFF7}"/>
              </a:ext>
            </a:extLst>
          </p:cNvPr>
          <p:cNvSpPr>
            <a:spLocks noGrp="1"/>
          </p:cNvSpPr>
          <p:nvPr>
            <p:ph idx="1"/>
          </p:nvPr>
        </p:nvSpPr>
        <p:spPr/>
        <p:txBody>
          <a:bodyPr/>
          <a:lstStyle/>
          <a:p>
            <a:pPr algn="l"/>
            <a:r>
              <a:rPr lang="tr-TR" altLang="en-US" dirty="0"/>
              <a:t>Fazla mesai boyama kısıtı;</a:t>
            </a:r>
          </a:p>
          <a:p>
            <a:pPr algn="l"/>
            <a:endParaRPr lang="tr-TR" altLang="en-US" dirty="0"/>
          </a:p>
          <a:p>
            <a:pPr algn="l"/>
            <a:r>
              <a:rPr lang="tr-TR" altLang="en-US" dirty="0"/>
              <a:t>		0.04(x12 + x14) + 0.20(x22 + x24) + 0.03(x32+ x34) + 0.12(x42 + x44) ≤ 100</a:t>
            </a:r>
          </a:p>
          <a:p>
            <a:pPr algn="l"/>
            <a:endParaRPr lang="tr-TR" altLang="en-US" dirty="0"/>
          </a:p>
          <a:p>
            <a:pPr algn="l"/>
            <a:r>
              <a:rPr lang="tr-TR" altLang="en-US" dirty="0"/>
              <a:t>Sac malzeme kısıtı;</a:t>
            </a:r>
          </a:p>
          <a:p>
            <a:pPr algn="l"/>
            <a:endParaRPr lang="tr-TR" altLang="en-US" dirty="0"/>
          </a:p>
          <a:p>
            <a:pPr algn="l"/>
            <a:r>
              <a:rPr lang="tr-TR" altLang="en-US" dirty="0"/>
              <a:t>		2(x21 + x22) + 1.2(x41 + x42) ≤ 2000</a:t>
            </a:r>
          </a:p>
          <a:p>
            <a:pPr algn="l"/>
            <a:endParaRPr lang="tr-TR" altLang="en-US" dirty="0"/>
          </a:p>
          <a:p>
            <a:pPr algn="l"/>
            <a:r>
              <a:rPr lang="tr-TR" altLang="en-US" dirty="0"/>
              <a:t>Üretim miktarı kısıtları;</a:t>
            </a:r>
          </a:p>
          <a:p>
            <a:pPr algn="l"/>
            <a:endParaRPr lang="tr-TR" altLang="en-US" dirty="0"/>
          </a:p>
          <a:p>
            <a:pPr lvl="2"/>
            <a:r>
              <a:rPr lang="tr-TR" altLang="en-US" dirty="0"/>
              <a:t>x11 + x12 + x13 + x14 ≥ 3000</a:t>
            </a:r>
          </a:p>
          <a:p>
            <a:pPr lvl="2"/>
            <a:r>
              <a:rPr lang="tr-TR" altLang="en-US" dirty="0"/>
              <a:t>x21 + x22 + x23 + x24 ≥ 500</a:t>
            </a:r>
          </a:p>
          <a:p>
            <a:pPr lvl="2"/>
            <a:r>
              <a:rPr lang="tr-TR" altLang="en-US" dirty="0"/>
              <a:t>x31 + x32 + x33 + x34 ≥ 1000</a:t>
            </a:r>
          </a:p>
          <a:p>
            <a:pPr lvl="2"/>
            <a:r>
              <a:rPr lang="tr-TR" altLang="en-US" dirty="0"/>
              <a:t>x41 + x42 + x43 + x44 ≥ 2000</a:t>
            </a:r>
          </a:p>
        </p:txBody>
      </p:sp>
      <p:sp>
        <p:nvSpPr>
          <p:cNvPr id="3" name="Başlık 2">
            <a:extLst>
              <a:ext uri="{FF2B5EF4-FFF2-40B4-BE49-F238E27FC236}">
                <a16:creationId xmlns:a16="http://schemas.microsoft.com/office/drawing/2014/main" id="{C9A710F2-AE97-5689-02B8-555B409D3130}"/>
              </a:ext>
            </a:extLst>
          </p:cNvPr>
          <p:cNvSpPr>
            <a:spLocks noGrp="1"/>
          </p:cNvSpPr>
          <p:nvPr>
            <p:ph type="title"/>
          </p:nvPr>
        </p:nvSpPr>
        <p:spPr/>
        <p:txBody>
          <a:bodyPr/>
          <a:lstStyle/>
          <a:p>
            <a:r>
              <a:rPr lang="tr-TR" dirty="0"/>
              <a:t>Üretim</a:t>
            </a:r>
          </a:p>
        </p:txBody>
      </p:sp>
    </p:spTree>
    <p:extLst>
      <p:ext uri="{BB962C8B-B14F-4D97-AF65-F5344CB8AC3E}">
        <p14:creationId xmlns:p14="http://schemas.microsoft.com/office/powerpoint/2010/main" val="59589538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a:extLst>
              <a:ext uri="{FF2B5EF4-FFF2-40B4-BE49-F238E27FC236}">
                <a16:creationId xmlns:a16="http://schemas.microsoft.com/office/drawing/2014/main" id="{331FFE4E-1068-581F-0125-90B0464FCD42}"/>
              </a:ext>
            </a:extLst>
          </p:cNvPr>
          <p:cNvSpPr>
            <a:spLocks noGrp="1"/>
          </p:cNvSpPr>
          <p:nvPr>
            <p:ph idx="1"/>
          </p:nvPr>
        </p:nvSpPr>
        <p:spPr/>
        <p:txBody>
          <a:bodyPr/>
          <a:lstStyle/>
          <a:p>
            <a:pPr>
              <a:buFont typeface="Arial" panose="020B0604020202020204" pitchFamily="34" charset="0"/>
              <a:buChar char="•"/>
            </a:pPr>
            <a:r>
              <a:rPr lang="tr-TR" dirty="0">
                <a:effectLst/>
              </a:rPr>
              <a:t>Bir üretici, gelecek dört ay (i) boyunca üreteceği bir ürüne ilişkin talepleri (</a:t>
            </a:r>
            <a:r>
              <a:rPr lang="tr-TR" dirty="0" err="1">
                <a:effectLst/>
              </a:rPr>
              <a:t>Di</a:t>
            </a:r>
            <a:r>
              <a:rPr lang="tr-TR" dirty="0">
                <a:effectLst/>
              </a:rPr>
              <a:t>) bilmektedir ve tabloda gösterilmiştir. Firma, normal mesai sırasında en fazla 90 ve fazla mesai sırasında ise en fazla 30 adet/ay kadar üretim yapabilmektedir. i. Ayda üretilen bir ürünün maliyeti, normal mesaide 2 ve fazla mesaide ise 3 </a:t>
            </a:r>
            <a:r>
              <a:rPr lang="tr-TR" dirty="0" err="1">
                <a:effectLst/>
              </a:rPr>
              <a:t>pb</a:t>
            </a:r>
            <a:r>
              <a:rPr lang="tr-TR" dirty="0">
                <a:effectLst/>
              </a:rPr>
              <a:t>/adet kadardır. Ayda 1 </a:t>
            </a:r>
            <a:r>
              <a:rPr lang="tr-TR" dirty="0" err="1">
                <a:effectLst/>
              </a:rPr>
              <a:t>pb</a:t>
            </a:r>
            <a:r>
              <a:rPr lang="tr-TR" dirty="0">
                <a:effectLst/>
              </a:rPr>
              <a:t>/</a:t>
            </a:r>
            <a:r>
              <a:rPr lang="tr-TR" dirty="0" err="1">
                <a:effectLst/>
              </a:rPr>
              <a:t>adet’lik</a:t>
            </a:r>
            <a:r>
              <a:rPr lang="tr-TR" dirty="0">
                <a:effectLst/>
              </a:rPr>
              <a:t> depolama maliyeti göz önüne alınarak, gelecek ayların gereksinimi önceden üretilebilmektedir. </a:t>
            </a:r>
          </a:p>
          <a:p>
            <a:pPr>
              <a:buFont typeface="Arial" panose="020B0604020202020204" pitchFamily="34" charset="0"/>
              <a:buChar char="•"/>
            </a:pPr>
            <a:r>
              <a:rPr lang="tr-TR" dirty="0">
                <a:effectLst/>
              </a:rPr>
              <a:t>Firma her ay için, normal ve fazla mesailerde ne miktarda üretim yapılması gerektiğini hesaplamak istemektedir.</a:t>
            </a:r>
          </a:p>
          <a:p>
            <a:pPr>
              <a:buFont typeface="Arial" panose="020B0604020202020204" pitchFamily="34" charset="0"/>
              <a:buChar char="•"/>
            </a:pPr>
            <a:endParaRPr lang="tr-TR" dirty="0"/>
          </a:p>
          <a:p>
            <a:pPr>
              <a:buFont typeface="Arial" panose="020B0604020202020204" pitchFamily="34" charset="0"/>
              <a:buChar char="•"/>
            </a:pPr>
            <a:endParaRPr lang="tr-TR" dirty="0"/>
          </a:p>
        </p:txBody>
      </p:sp>
      <p:sp>
        <p:nvSpPr>
          <p:cNvPr id="3" name="Başlık 2">
            <a:extLst>
              <a:ext uri="{FF2B5EF4-FFF2-40B4-BE49-F238E27FC236}">
                <a16:creationId xmlns:a16="http://schemas.microsoft.com/office/drawing/2014/main" id="{0BCF15E6-F304-245E-EB7C-FA38455F2A39}"/>
              </a:ext>
            </a:extLst>
          </p:cNvPr>
          <p:cNvSpPr>
            <a:spLocks noGrp="1"/>
          </p:cNvSpPr>
          <p:nvPr>
            <p:ph type="title"/>
          </p:nvPr>
        </p:nvSpPr>
        <p:spPr/>
        <p:txBody>
          <a:bodyPr/>
          <a:lstStyle/>
          <a:p>
            <a:r>
              <a:rPr lang="tr-TR" dirty="0">
                <a:effectLst/>
              </a:rPr>
              <a:t>Dönem Sonu Stok ve Yok Satma</a:t>
            </a:r>
            <a:endParaRPr lang="tr-TR" dirty="0"/>
          </a:p>
        </p:txBody>
      </p:sp>
      <p:pic>
        <p:nvPicPr>
          <p:cNvPr id="5" name="Resim 4">
            <a:extLst>
              <a:ext uri="{FF2B5EF4-FFF2-40B4-BE49-F238E27FC236}">
                <a16:creationId xmlns:a16="http://schemas.microsoft.com/office/drawing/2014/main" id="{BB0039E3-3FC3-0045-16B7-A6DFED733E81}"/>
              </a:ext>
            </a:extLst>
          </p:cNvPr>
          <p:cNvPicPr>
            <a:picLocks noChangeAspect="1"/>
          </p:cNvPicPr>
          <p:nvPr/>
        </p:nvPicPr>
        <p:blipFill>
          <a:blip r:embed="rId2"/>
          <a:stretch>
            <a:fillRect/>
          </a:stretch>
        </p:blipFill>
        <p:spPr>
          <a:xfrm>
            <a:off x="2555776" y="3717032"/>
            <a:ext cx="3600400" cy="110661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42382879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a:extLst>
              <a:ext uri="{FF2B5EF4-FFF2-40B4-BE49-F238E27FC236}">
                <a16:creationId xmlns:a16="http://schemas.microsoft.com/office/drawing/2014/main" id="{939F9E99-A9EC-47FE-8BEF-7C3C3263F0B4}"/>
              </a:ext>
            </a:extLst>
          </p:cNvPr>
          <p:cNvSpPr>
            <a:spLocks noGrp="1"/>
          </p:cNvSpPr>
          <p:nvPr>
            <p:ph idx="1"/>
          </p:nvPr>
        </p:nvSpPr>
        <p:spPr/>
        <p:txBody>
          <a:bodyPr/>
          <a:lstStyle/>
          <a:p>
            <a:pPr algn="l"/>
            <a:r>
              <a:rPr lang="tr-TR" altLang="en-US" dirty="0" err="1"/>
              <a:t>Xij</a:t>
            </a:r>
            <a:r>
              <a:rPr lang="tr-TR" altLang="en-US" dirty="0"/>
              <a:t>: i. Ayda j. mesaide (süreçte) üretilecek ürün miktarı, i=1,(1),4 ve j= (1,2)</a:t>
            </a:r>
          </a:p>
          <a:p>
            <a:pPr algn="l"/>
            <a:r>
              <a:rPr lang="tr-TR" altLang="en-US" dirty="0"/>
              <a:t>Si: (i-1). Ay üretilip i. aya taşınan ürün</a:t>
            </a:r>
          </a:p>
          <a:p>
            <a:pPr algn="l"/>
            <a:endParaRPr lang="tr-TR" altLang="en-US" dirty="0"/>
          </a:p>
          <a:p>
            <a:pPr algn="l"/>
            <a:r>
              <a:rPr lang="pl-PL" altLang="en-US" dirty="0"/>
              <a:t>Min Z = 2(x11 + x21 + x31 + x41) + 3(x12 + x22 + x32 + x42) + 1(s2 + s3 + s4)</a:t>
            </a:r>
            <a:endParaRPr lang="tr-TR" altLang="en-US" dirty="0"/>
          </a:p>
          <a:p>
            <a:pPr algn="l"/>
            <a:endParaRPr lang="pl-PL" altLang="en-US" dirty="0"/>
          </a:p>
          <a:p>
            <a:pPr algn="l"/>
            <a:r>
              <a:rPr lang="tr-TR" altLang="en-US" dirty="0"/>
              <a:t>Üretim kısıtları;</a:t>
            </a:r>
          </a:p>
          <a:p>
            <a:pPr algn="l"/>
            <a:r>
              <a:rPr lang="tr-TR" altLang="en-US" dirty="0"/>
              <a:t>	x11 ≤ 90, x21 ≤ 90, x31 ≤ 90, x41 ≤ 90</a:t>
            </a:r>
          </a:p>
          <a:p>
            <a:pPr algn="l"/>
            <a:r>
              <a:rPr lang="tr-TR" altLang="en-US" dirty="0"/>
              <a:t>	x12 ≤ 30, x22 ≤ 30, x32 ≤ 30, x42 ≤ 30</a:t>
            </a:r>
          </a:p>
          <a:p>
            <a:pPr algn="l"/>
            <a:endParaRPr lang="tr-TR" altLang="en-US" dirty="0"/>
          </a:p>
          <a:p>
            <a:pPr algn="l"/>
            <a:r>
              <a:rPr lang="tr-TR" altLang="en-US" dirty="0"/>
              <a:t>Talep kısıtları;</a:t>
            </a:r>
          </a:p>
          <a:p>
            <a:pPr algn="l"/>
            <a:r>
              <a:rPr lang="tr-TR" altLang="en-US" dirty="0"/>
              <a:t>		x11 + x12 = 100 + s2</a:t>
            </a:r>
          </a:p>
          <a:p>
            <a:pPr lvl="1"/>
            <a:r>
              <a:rPr lang="tr-TR" altLang="en-US" dirty="0"/>
              <a:t>		x21 + x22 + s2 = 80 + s3</a:t>
            </a:r>
          </a:p>
          <a:p>
            <a:pPr lvl="1"/>
            <a:r>
              <a:rPr lang="tr-TR" altLang="en-US" dirty="0"/>
              <a:t>		x31 + x32 + s3 = 130 + s4 </a:t>
            </a:r>
          </a:p>
          <a:p>
            <a:pPr lvl="1"/>
            <a:r>
              <a:rPr lang="tr-TR" altLang="en-US" dirty="0"/>
              <a:t>		x41 + x42 + s4 = 110</a:t>
            </a:r>
          </a:p>
        </p:txBody>
      </p:sp>
      <p:sp>
        <p:nvSpPr>
          <p:cNvPr id="3" name="Başlık 2">
            <a:extLst>
              <a:ext uri="{FF2B5EF4-FFF2-40B4-BE49-F238E27FC236}">
                <a16:creationId xmlns:a16="http://schemas.microsoft.com/office/drawing/2014/main" id="{83798E8D-3006-42FB-F377-AF92BD63A001}"/>
              </a:ext>
            </a:extLst>
          </p:cNvPr>
          <p:cNvSpPr>
            <a:spLocks noGrp="1"/>
          </p:cNvSpPr>
          <p:nvPr>
            <p:ph type="title"/>
          </p:nvPr>
        </p:nvSpPr>
        <p:spPr/>
        <p:txBody>
          <a:bodyPr/>
          <a:lstStyle/>
          <a:p>
            <a:r>
              <a:rPr lang="tr-TR" dirty="0">
                <a:effectLst/>
              </a:rPr>
              <a:t>Dönem Sonu Stok ve Yok Satma</a:t>
            </a:r>
            <a:endParaRPr lang="tr-TR" dirty="0"/>
          </a:p>
        </p:txBody>
      </p:sp>
      <p:sp>
        <p:nvSpPr>
          <p:cNvPr id="5" name="Metin kutusu 4">
            <a:extLst>
              <a:ext uri="{FF2B5EF4-FFF2-40B4-BE49-F238E27FC236}">
                <a16:creationId xmlns:a16="http://schemas.microsoft.com/office/drawing/2014/main" id="{CF2AA869-C615-746F-6F39-697769315E95}"/>
              </a:ext>
            </a:extLst>
          </p:cNvPr>
          <p:cNvSpPr txBox="1"/>
          <p:nvPr/>
        </p:nvSpPr>
        <p:spPr>
          <a:xfrm>
            <a:off x="5436096" y="4773051"/>
            <a:ext cx="2808312" cy="1077218"/>
          </a:xfrm>
          <a:prstGeom prst="rect">
            <a:avLst/>
          </a:prstGeom>
          <a:noFill/>
        </p:spPr>
        <p:txBody>
          <a:bodyPr wrap="square">
            <a:spAutoFit/>
          </a:bodyPr>
          <a:lstStyle/>
          <a:p>
            <a:pPr algn="l"/>
            <a:r>
              <a:rPr lang="tr-TR" altLang="en-US" sz="1600" i="1" dirty="0">
                <a:solidFill>
                  <a:schemeClr val="tx1">
                    <a:lumMod val="65000"/>
                    <a:lumOff val="35000"/>
                  </a:schemeClr>
                </a:solidFill>
                <a:latin typeface="+mj-lt"/>
                <a:ea typeface="맑은 고딕" pitchFamily="50" charset="-127"/>
              </a:rPr>
              <a:t>x11 + x12 − s2 = 100</a:t>
            </a:r>
          </a:p>
          <a:p>
            <a:pPr algn="l"/>
            <a:r>
              <a:rPr lang="tr-TR" altLang="en-US" sz="1600" i="1" dirty="0">
                <a:solidFill>
                  <a:schemeClr val="tx1">
                    <a:lumMod val="65000"/>
                    <a:lumOff val="35000"/>
                  </a:schemeClr>
                </a:solidFill>
                <a:latin typeface="+mj-lt"/>
                <a:ea typeface="맑은 고딕" pitchFamily="50" charset="-127"/>
              </a:rPr>
              <a:t>x21 + x22 + s2 − s3 = 80</a:t>
            </a:r>
          </a:p>
          <a:p>
            <a:pPr algn="l"/>
            <a:r>
              <a:rPr lang="tr-TR" altLang="en-US" sz="1600" i="1" dirty="0">
                <a:solidFill>
                  <a:schemeClr val="tx1">
                    <a:lumMod val="65000"/>
                    <a:lumOff val="35000"/>
                  </a:schemeClr>
                </a:solidFill>
                <a:latin typeface="+mj-lt"/>
                <a:ea typeface="맑은 고딕" pitchFamily="50" charset="-127"/>
              </a:rPr>
              <a:t>x31 + x32 + s3 − s4 = 130</a:t>
            </a:r>
          </a:p>
          <a:p>
            <a:pPr algn="l"/>
            <a:r>
              <a:rPr lang="tr-TR" altLang="en-US" sz="1600" i="1" dirty="0">
                <a:solidFill>
                  <a:schemeClr val="tx1">
                    <a:lumMod val="65000"/>
                    <a:lumOff val="35000"/>
                  </a:schemeClr>
                </a:solidFill>
                <a:latin typeface="+mj-lt"/>
                <a:ea typeface="맑은 고딕" pitchFamily="50" charset="-127"/>
              </a:rPr>
              <a:t>x41 + x42 + s4 = 110</a:t>
            </a:r>
          </a:p>
        </p:txBody>
      </p:sp>
      <p:sp>
        <p:nvSpPr>
          <p:cNvPr id="6" name="Ok: Sağ 5">
            <a:extLst>
              <a:ext uri="{FF2B5EF4-FFF2-40B4-BE49-F238E27FC236}">
                <a16:creationId xmlns:a16="http://schemas.microsoft.com/office/drawing/2014/main" id="{A428F73F-0795-21CB-09CF-A3897FD8F9D2}"/>
              </a:ext>
            </a:extLst>
          </p:cNvPr>
          <p:cNvSpPr/>
          <p:nvPr/>
        </p:nvSpPr>
        <p:spPr>
          <a:xfrm>
            <a:off x="4107594" y="5130900"/>
            <a:ext cx="978408" cy="484632"/>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Tree>
    <p:extLst>
      <p:ext uri="{BB962C8B-B14F-4D97-AF65-F5344CB8AC3E}">
        <p14:creationId xmlns:p14="http://schemas.microsoft.com/office/powerpoint/2010/main" val="249072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a:extLst>
              <a:ext uri="{FF2B5EF4-FFF2-40B4-BE49-F238E27FC236}">
                <a16:creationId xmlns:a16="http://schemas.microsoft.com/office/drawing/2014/main" id="{7D5396C4-3184-F113-2333-4E6B78D63075}"/>
              </a:ext>
            </a:extLst>
          </p:cNvPr>
          <p:cNvSpPr>
            <a:spLocks noGrp="1"/>
          </p:cNvSpPr>
          <p:nvPr>
            <p:ph idx="1"/>
          </p:nvPr>
        </p:nvSpPr>
        <p:spPr/>
        <p:txBody>
          <a:bodyPr/>
          <a:lstStyle/>
          <a:p>
            <a:pPr algn="l"/>
            <a:r>
              <a:rPr lang="tr-TR" dirty="0"/>
              <a:t>Yok satma durumu;</a:t>
            </a:r>
          </a:p>
          <a:p>
            <a:pPr algn="l"/>
            <a:r>
              <a:rPr lang="tr-TR" dirty="0" err="1"/>
              <a:t>Ai</a:t>
            </a:r>
            <a:r>
              <a:rPr lang="tr-TR" dirty="0"/>
              <a:t>: i. ayda karşılanamayan talep (yok satma miktarı)</a:t>
            </a:r>
          </a:p>
          <a:p>
            <a:pPr algn="l"/>
            <a:r>
              <a:rPr lang="tr-TR" dirty="0"/>
              <a:t>Urunun birim satış karı 8 ₺ olarak verilmiş olsun.</a:t>
            </a:r>
          </a:p>
          <a:p>
            <a:pPr algn="l"/>
            <a:endParaRPr lang="tr-TR" dirty="0"/>
          </a:p>
          <a:p>
            <a:pPr algn="l"/>
            <a:r>
              <a:rPr lang="pl-PL" dirty="0"/>
              <a:t>Min Z = 2(x11 + x21 + x31 + x41) + 3(x12 + x22 + x32 + x42)+</a:t>
            </a:r>
            <a:r>
              <a:rPr lang="tr-TR" dirty="0"/>
              <a:t> </a:t>
            </a:r>
            <a:r>
              <a:rPr lang="pt-BR" dirty="0"/>
              <a:t>(s2 + s3 + s4) + 8(A1 + A2 + A3 + A4)</a:t>
            </a:r>
            <a:endParaRPr lang="tr-TR" dirty="0"/>
          </a:p>
          <a:p>
            <a:pPr algn="l"/>
            <a:endParaRPr lang="tr-TR" altLang="en-US" dirty="0"/>
          </a:p>
          <a:p>
            <a:pPr algn="l"/>
            <a:r>
              <a:rPr lang="tr-TR" altLang="en-US" dirty="0"/>
              <a:t>Üretim kısıtları;</a:t>
            </a:r>
          </a:p>
          <a:p>
            <a:pPr lvl="1"/>
            <a:r>
              <a:rPr lang="tr-TR" altLang="en-US" dirty="0"/>
              <a:t>	x11 ≤ 90, x21 ≤ 90, x31 ≤ 90, x41 ≤ 90</a:t>
            </a:r>
          </a:p>
          <a:p>
            <a:pPr lvl="1"/>
            <a:r>
              <a:rPr lang="tr-TR" altLang="en-US" dirty="0"/>
              <a:t>	x12 ≤ 30, x22 ≤ 30, x32 ≤ 30, x42 ≤ 30</a:t>
            </a:r>
          </a:p>
          <a:p>
            <a:pPr algn="l"/>
            <a:r>
              <a:rPr lang="tr-TR" altLang="en-US" dirty="0"/>
              <a:t>Talep kısıtları;</a:t>
            </a:r>
          </a:p>
          <a:p>
            <a:pPr lvl="2"/>
            <a:r>
              <a:rPr lang="tr-TR" altLang="en-US" dirty="0"/>
              <a:t>x11 + x12 − s2 + A1 = 100</a:t>
            </a:r>
          </a:p>
          <a:p>
            <a:pPr lvl="2"/>
            <a:r>
              <a:rPr lang="tr-TR" altLang="en-US" dirty="0"/>
              <a:t>x21 + x22 + s2 − s3 + A2 = 80</a:t>
            </a:r>
          </a:p>
          <a:p>
            <a:pPr lvl="2"/>
            <a:r>
              <a:rPr lang="tr-TR" altLang="en-US" dirty="0"/>
              <a:t>x31 + x32 + s3 − s4 + A3 = 130</a:t>
            </a:r>
          </a:p>
          <a:p>
            <a:pPr lvl="2"/>
            <a:r>
              <a:rPr lang="tr-TR" altLang="en-US" dirty="0"/>
              <a:t>x41 + x42 + s4 + A4 = 110</a:t>
            </a:r>
          </a:p>
        </p:txBody>
      </p:sp>
      <p:sp>
        <p:nvSpPr>
          <p:cNvPr id="3" name="Başlık 2">
            <a:extLst>
              <a:ext uri="{FF2B5EF4-FFF2-40B4-BE49-F238E27FC236}">
                <a16:creationId xmlns:a16="http://schemas.microsoft.com/office/drawing/2014/main" id="{B09C9E8F-0D3F-E385-55D3-76FE30B4F3EF}"/>
              </a:ext>
            </a:extLst>
          </p:cNvPr>
          <p:cNvSpPr>
            <a:spLocks noGrp="1"/>
          </p:cNvSpPr>
          <p:nvPr>
            <p:ph type="title"/>
          </p:nvPr>
        </p:nvSpPr>
        <p:spPr/>
        <p:txBody>
          <a:bodyPr>
            <a:normAutofit/>
          </a:bodyPr>
          <a:lstStyle/>
          <a:p>
            <a:r>
              <a:rPr lang="tr-TR" dirty="0">
                <a:effectLst/>
              </a:rPr>
              <a:t>Dönem Sonu Stok ve Yok Satma</a:t>
            </a:r>
            <a:endParaRPr lang="tr-TR" altLang="en-US" dirty="0">
              <a:effectLst/>
            </a:endParaRPr>
          </a:p>
        </p:txBody>
      </p:sp>
    </p:spTree>
    <p:extLst>
      <p:ext uri="{BB962C8B-B14F-4D97-AF65-F5344CB8AC3E}">
        <p14:creationId xmlns:p14="http://schemas.microsoft.com/office/powerpoint/2010/main" val="392908743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3A721C4A-0F27-EC0C-17F6-A44AA39E1979}"/>
              </a:ext>
            </a:extLst>
          </p:cNvPr>
          <p:cNvSpPr>
            <a:spLocks noGrp="1"/>
          </p:cNvSpPr>
          <p:nvPr>
            <p:ph type="ctrTitle" idx="4294967295"/>
          </p:nvPr>
        </p:nvSpPr>
        <p:spPr>
          <a:xfrm>
            <a:off x="2054283" y="2492896"/>
            <a:ext cx="7058025" cy="1585913"/>
          </a:xfrm>
        </p:spPr>
        <p:txBody>
          <a:bodyPr>
            <a:noAutofit/>
          </a:bodyPr>
          <a:lstStyle/>
          <a:p>
            <a:r>
              <a:rPr lang="tr-TR" sz="1600" dirty="0">
                <a:solidFill>
                  <a:srgbClr val="EA6131"/>
                </a:solidFill>
                <a:effectLst/>
              </a:rPr>
              <a:t>Kesikli/Parçalı Amaç Fonksiyonlu Problem Tipi için Açıklama</a:t>
            </a:r>
            <a:br>
              <a:rPr lang="tr-TR" sz="1600" dirty="0">
                <a:effectLst/>
              </a:rPr>
            </a:br>
            <a:br>
              <a:rPr lang="tr-TR" sz="1600" dirty="0">
                <a:effectLst/>
              </a:rPr>
            </a:br>
            <a:r>
              <a:rPr lang="tr-TR" sz="1600" dirty="0">
                <a:effectLst/>
              </a:rPr>
              <a:t>Bir sonraki örnek, amaç fonksiyonunun kesikli bir fonksiyon olarak tanımlanması durumunda, nasıl bir modelleme yöntemi takip edileceğini açıklaması adına önemli bir örnektir. </a:t>
            </a:r>
            <a:br>
              <a:rPr lang="tr-TR" sz="1600" dirty="0">
                <a:effectLst/>
              </a:rPr>
            </a:br>
            <a:endParaRPr lang="tr-TR" sz="1600" dirty="0"/>
          </a:p>
        </p:txBody>
      </p:sp>
    </p:spTree>
    <p:extLst>
      <p:ext uri="{BB962C8B-B14F-4D97-AF65-F5344CB8AC3E}">
        <p14:creationId xmlns:p14="http://schemas.microsoft.com/office/powerpoint/2010/main" val="84742123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a:extLst>
              <a:ext uri="{FF2B5EF4-FFF2-40B4-BE49-F238E27FC236}">
                <a16:creationId xmlns:a16="http://schemas.microsoft.com/office/drawing/2014/main" id="{51A70072-A6C5-FD84-DAA1-3C9614ADDD92}"/>
              </a:ext>
            </a:extLst>
          </p:cNvPr>
          <p:cNvSpPr>
            <a:spLocks noGrp="1"/>
          </p:cNvSpPr>
          <p:nvPr>
            <p:ph idx="1"/>
          </p:nvPr>
        </p:nvSpPr>
        <p:spPr/>
        <p:txBody>
          <a:bodyPr>
            <a:normAutofit lnSpcReduction="10000"/>
          </a:bodyPr>
          <a:lstStyle/>
          <a:p>
            <a:pPr>
              <a:buFont typeface="Arial" panose="020B0604020202020204" pitchFamily="34" charset="0"/>
              <a:buChar char="•"/>
            </a:pPr>
            <a:r>
              <a:rPr lang="tr-TR" dirty="0">
                <a:effectLst/>
              </a:rPr>
              <a:t>Bir işletme A parçasından dört ve B parçasından üç birim kullanarak bir mamul imal etmektedir. Her iki parça (A ve B) sırayla 100 ve 200 birim ham madde kullanan farklı iki ham maddeden yapılmaktadır. Montaj parçalarının üretiminde farklı metotlar kullanan her bir bölüm üretim prosesini oluşturmaktadır. Tablo üretim faaliyeti başına ham madde ihtiyacını ve montaj bileşenlerinin miktarlarını vermektedir.</a:t>
            </a:r>
          </a:p>
          <a:p>
            <a:pPr>
              <a:buFont typeface="Arial" panose="020B0604020202020204" pitchFamily="34" charset="0"/>
              <a:buChar char="•"/>
            </a:pPr>
            <a:endParaRPr lang="tr-TR" dirty="0"/>
          </a:p>
          <a:p>
            <a:pPr>
              <a:buFont typeface="Arial" panose="020B0604020202020204" pitchFamily="34" charset="0"/>
              <a:buChar char="•"/>
            </a:pPr>
            <a:endParaRPr lang="tr-TR" dirty="0"/>
          </a:p>
          <a:p>
            <a:pPr>
              <a:buFont typeface="Arial" panose="020B0604020202020204" pitchFamily="34" charset="0"/>
              <a:buChar char="•"/>
            </a:pPr>
            <a:endParaRPr lang="tr-TR" dirty="0"/>
          </a:p>
          <a:p>
            <a:pPr>
              <a:buFont typeface="Arial" panose="020B0604020202020204" pitchFamily="34" charset="0"/>
              <a:buChar char="•"/>
            </a:pPr>
            <a:endParaRPr lang="tr-TR" dirty="0"/>
          </a:p>
          <a:p>
            <a:pPr>
              <a:buFont typeface="Arial" panose="020B0604020202020204" pitchFamily="34" charset="0"/>
              <a:buChar char="•"/>
            </a:pPr>
            <a:endParaRPr lang="tr-TR" dirty="0"/>
          </a:p>
          <a:p>
            <a:pPr>
              <a:buFont typeface="Arial" panose="020B0604020202020204" pitchFamily="34" charset="0"/>
              <a:buChar char="•"/>
            </a:pPr>
            <a:endParaRPr lang="tr-TR" dirty="0"/>
          </a:p>
          <a:p>
            <a:pPr>
              <a:buFont typeface="Arial" panose="020B0604020202020204" pitchFamily="34" charset="0"/>
              <a:buChar char="•"/>
            </a:pPr>
            <a:endParaRPr lang="tr-TR" dirty="0"/>
          </a:p>
          <a:p>
            <a:pPr algn="l">
              <a:buFont typeface="Arial" panose="020B0604020202020204" pitchFamily="34" charset="0"/>
              <a:buChar char="•"/>
            </a:pPr>
            <a:r>
              <a:rPr lang="tr-TR" altLang="en-US" dirty="0"/>
              <a:t>Amaç son montaj mamulün miktarını maksimize edecek bolümler için üretime geçme sayısını belirlemektir. 1., 2. ve 3. bölümlerin üretime geçme sayısı x1, x2 ve x3 olsun. A montaj parçası üç bolümde üretimiyle 7x1 +6x2 +8x3 kadar olur. Benzer şekilde B parçası için 5x1+9x2+4x3 birim üretilir. Ham madde sınırlayıcı koşulları </a:t>
            </a:r>
            <a:r>
              <a:rPr lang="es-ES" altLang="en-US" dirty="0"/>
              <a:t>A ve B monta</a:t>
            </a:r>
            <a:r>
              <a:rPr lang="tr-TR" altLang="en-US" dirty="0"/>
              <a:t>j</a:t>
            </a:r>
            <a:r>
              <a:rPr lang="es-ES" altLang="en-US" dirty="0"/>
              <a:t> par</a:t>
            </a:r>
            <a:r>
              <a:rPr lang="tr-TR" altLang="en-US" dirty="0"/>
              <a:t>çaları</a:t>
            </a:r>
            <a:r>
              <a:rPr lang="es-ES" altLang="en-US" dirty="0"/>
              <a:t> i</a:t>
            </a:r>
            <a:r>
              <a:rPr lang="tr-TR" altLang="en-US" dirty="0"/>
              <a:t>ç</a:t>
            </a:r>
            <a:r>
              <a:rPr lang="es-ES" altLang="en-US" dirty="0"/>
              <a:t>in </a:t>
            </a:r>
            <a:endParaRPr lang="tr-TR" altLang="en-US" dirty="0"/>
          </a:p>
          <a:p>
            <a:pPr lvl="4"/>
            <a:r>
              <a:rPr lang="es-ES" altLang="en-US" dirty="0"/>
              <a:t>8x1 + 5x2 + 3x3 ≤ 100 ve </a:t>
            </a:r>
            <a:endParaRPr lang="tr-TR" altLang="en-US" dirty="0"/>
          </a:p>
          <a:p>
            <a:pPr lvl="4"/>
            <a:r>
              <a:rPr lang="es-ES" altLang="en-US" dirty="0"/>
              <a:t>6x1 + 9x2 + 8x3 ≤ 200</a:t>
            </a:r>
          </a:p>
          <a:p>
            <a:pPr algn="l"/>
            <a:r>
              <a:rPr lang="tr-TR" altLang="en-US" dirty="0"/>
              <a:t>olacaktır.</a:t>
            </a:r>
          </a:p>
        </p:txBody>
      </p:sp>
      <p:sp>
        <p:nvSpPr>
          <p:cNvPr id="3" name="Başlık 2">
            <a:extLst>
              <a:ext uri="{FF2B5EF4-FFF2-40B4-BE49-F238E27FC236}">
                <a16:creationId xmlns:a16="http://schemas.microsoft.com/office/drawing/2014/main" id="{9C5426E9-B7C6-E2E6-0CE9-8A03AB860CE4}"/>
              </a:ext>
            </a:extLst>
          </p:cNvPr>
          <p:cNvSpPr>
            <a:spLocks noGrp="1"/>
          </p:cNvSpPr>
          <p:nvPr>
            <p:ph type="title"/>
          </p:nvPr>
        </p:nvSpPr>
        <p:spPr/>
        <p:txBody>
          <a:bodyPr/>
          <a:lstStyle/>
          <a:p>
            <a:r>
              <a:rPr lang="tr-TR" altLang="en-US" dirty="0">
                <a:effectLst/>
              </a:rPr>
              <a:t>Üretim Planlama Problemi - Kesikli Amaç Fonksiyonu</a:t>
            </a:r>
            <a:endParaRPr lang="tr-TR" dirty="0"/>
          </a:p>
        </p:txBody>
      </p:sp>
      <p:pic>
        <p:nvPicPr>
          <p:cNvPr id="5" name="Resim 4">
            <a:extLst>
              <a:ext uri="{FF2B5EF4-FFF2-40B4-BE49-F238E27FC236}">
                <a16:creationId xmlns:a16="http://schemas.microsoft.com/office/drawing/2014/main" id="{F1214CC1-9807-2C1F-421F-045E910C821D}"/>
              </a:ext>
            </a:extLst>
          </p:cNvPr>
          <p:cNvPicPr>
            <a:picLocks noChangeAspect="1"/>
          </p:cNvPicPr>
          <p:nvPr/>
        </p:nvPicPr>
        <p:blipFill>
          <a:blip r:embed="rId2"/>
          <a:stretch>
            <a:fillRect/>
          </a:stretch>
        </p:blipFill>
        <p:spPr>
          <a:xfrm>
            <a:off x="3347864" y="2867343"/>
            <a:ext cx="3867243" cy="112331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17795596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İçerik Yer Tutucusu 1">
                <a:extLst>
                  <a:ext uri="{FF2B5EF4-FFF2-40B4-BE49-F238E27FC236}">
                    <a16:creationId xmlns:a16="http://schemas.microsoft.com/office/drawing/2014/main" id="{2284F62C-818B-9A14-F1B5-6BFF6A7B27DB}"/>
                  </a:ext>
                </a:extLst>
              </p:cNvPr>
              <p:cNvSpPr>
                <a:spLocks noGrp="1"/>
              </p:cNvSpPr>
              <p:nvPr>
                <p:ph idx="1"/>
              </p:nvPr>
            </p:nvSpPr>
            <p:spPr/>
            <p:txBody>
              <a:bodyPr>
                <a:normAutofit lnSpcReduction="10000"/>
              </a:bodyPr>
              <a:lstStyle/>
              <a:p>
                <a:pPr>
                  <a:buFont typeface="Arial" panose="020B0604020202020204" pitchFamily="34" charset="0"/>
                  <a:buChar char="•"/>
                </a:pPr>
                <a:r>
                  <a:rPr lang="tr-TR" dirty="0">
                    <a:effectLst/>
                  </a:rPr>
                  <a:t>Amaç, toplam son mamul miktarını maksimize etmek ve her bir birimi 4 birim A parçasından, 3 birim B parçasından kullandığından mamulün maksimum toplam miktarı;</a:t>
                </a:r>
              </a:p>
              <a:p>
                <a:pPr>
                  <a:buFont typeface="Arial" panose="020B0604020202020204" pitchFamily="34" charset="0"/>
                  <a:buChar char="•"/>
                </a:pPr>
                <a:endParaRPr lang="tr-TR" dirty="0"/>
              </a:p>
              <a:p>
                <a:pPr marL="0" indent="0" algn="ctr"/>
                <a14:m>
                  <m:oMath xmlns:m="http://schemas.openxmlformats.org/officeDocument/2006/math">
                    <m:f>
                      <m:fPr>
                        <m:ctrlPr>
                          <a:rPr lang="tr-TR" i="1" smtClean="0">
                            <a:latin typeface="Cambria Math" panose="02040503050406030204" pitchFamily="18" charset="0"/>
                          </a:rPr>
                        </m:ctrlPr>
                      </m:fPr>
                      <m:num>
                        <m:r>
                          <m:rPr>
                            <m:nor/>
                          </m:rPr>
                          <a:rPr lang="tr-TR" i="0" dirty="0"/>
                          <m:t>7</m:t>
                        </m:r>
                        <m:r>
                          <m:rPr>
                            <m:nor/>
                          </m:rPr>
                          <a:rPr lang="tr-TR" dirty="0"/>
                          <m:t>x</m:t>
                        </m:r>
                        <m:r>
                          <m:rPr>
                            <m:nor/>
                          </m:rPr>
                          <a:rPr lang="tr-TR" i="0" dirty="0"/>
                          <m:t>1 + 6</m:t>
                        </m:r>
                        <m:r>
                          <m:rPr>
                            <m:nor/>
                          </m:rPr>
                          <a:rPr lang="tr-TR" dirty="0"/>
                          <m:t>x</m:t>
                        </m:r>
                        <m:r>
                          <m:rPr>
                            <m:nor/>
                          </m:rPr>
                          <a:rPr lang="tr-TR" i="0" dirty="0"/>
                          <m:t>2 + 8</m:t>
                        </m:r>
                        <m:r>
                          <m:rPr>
                            <m:nor/>
                          </m:rPr>
                          <a:rPr lang="tr-TR" dirty="0"/>
                          <m:t>x</m:t>
                        </m:r>
                        <m:r>
                          <m:rPr>
                            <m:nor/>
                          </m:rPr>
                          <a:rPr lang="tr-TR" i="0" dirty="0"/>
                          <m:t>3</m:t>
                        </m:r>
                      </m:num>
                      <m:den>
                        <m:r>
                          <a:rPr lang="tr-TR" b="0" i="1" smtClean="0">
                            <a:latin typeface="Cambria Math" panose="02040503050406030204" pitchFamily="18" charset="0"/>
                          </a:rPr>
                          <m:t>4</m:t>
                        </m:r>
                      </m:den>
                    </m:f>
                  </m:oMath>
                </a14:m>
                <a:r>
                  <a:rPr lang="tr-TR" dirty="0"/>
                  <a:t> 	ve	 </a:t>
                </a:r>
                <a14:m>
                  <m:oMath xmlns:m="http://schemas.openxmlformats.org/officeDocument/2006/math">
                    <m:f>
                      <m:fPr>
                        <m:ctrlPr>
                          <a:rPr lang="tr-TR" altLang="en-US" i="1">
                            <a:latin typeface="Cambria Math" panose="02040503050406030204" pitchFamily="18" charset="0"/>
                          </a:rPr>
                        </m:ctrlPr>
                      </m:fPr>
                      <m:num>
                        <m:r>
                          <m:rPr>
                            <m:nor/>
                          </m:rPr>
                          <a:rPr lang="tr-TR" altLang="en-US" i="0" dirty="0"/>
                          <m:t>5</m:t>
                        </m:r>
                        <m:r>
                          <m:rPr>
                            <m:nor/>
                          </m:rPr>
                          <a:rPr lang="tr-TR" altLang="en-US" i="0" dirty="0"/>
                          <m:t>x</m:t>
                        </m:r>
                        <m:r>
                          <m:rPr>
                            <m:nor/>
                          </m:rPr>
                          <a:rPr lang="tr-TR" altLang="en-US" i="0" dirty="0"/>
                          <m:t>1 + 9</m:t>
                        </m:r>
                        <m:r>
                          <m:rPr>
                            <m:nor/>
                          </m:rPr>
                          <a:rPr lang="tr-TR" altLang="en-US" i="0" dirty="0"/>
                          <m:t>x</m:t>
                        </m:r>
                        <m:r>
                          <m:rPr>
                            <m:nor/>
                          </m:rPr>
                          <a:rPr lang="tr-TR" altLang="en-US" i="0" dirty="0"/>
                          <m:t>2 + 4</m:t>
                        </m:r>
                        <m:r>
                          <m:rPr>
                            <m:nor/>
                          </m:rPr>
                          <a:rPr lang="tr-TR" altLang="en-US" i="0" dirty="0"/>
                          <m:t>x</m:t>
                        </m:r>
                        <m:r>
                          <m:rPr>
                            <m:nor/>
                          </m:rPr>
                          <a:rPr lang="tr-TR" altLang="en-US" i="0" dirty="0"/>
                          <m:t>3</m:t>
                        </m:r>
                      </m:num>
                      <m:den>
                        <m:r>
                          <a:rPr lang="tr-TR" altLang="en-US" i="0">
                            <a:latin typeface="Cambria Math" panose="02040503050406030204" pitchFamily="18" charset="0"/>
                          </a:rPr>
                          <m:t>3</m:t>
                        </m:r>
                      </m:den>
                    </m:f>
                  </m:oMath>
                </a14:m>
                <a:endParaRPr lang="tr-TR" altLang="en-US" i="0" dirty="0"/>
              </a:p>
              <a:p>
                <a:pPr marL="0" indent="0" algn="ctr"/>
                <a:endParaRPr lang="tr-TR" dirty="0"/>
              </a:p>
              <a:p>
                <a:pPr marL="0" indent="0"/>
                <a:r>
                  <a:rPr lang="tr-TR" altLang="en-US" dirty="0"/>
                  <a:t>değerinden daha az olamayacaktır. Dolayısıyla problem;</a:t>
                </a:r>
              </a:p>
              <a:p>
                <a:pPr marL="0" indent="0"/>
                <a:endParaRPr lang="tr-TR" altLang="en-US" dirty="0"/>
              </a:p>
              <a:p>
                <a:pPr marL="0" indent="0" algn="ctr"/>
                <a14:m>
                  <m:oMathPara xmlns:m="http://schemas.openxmlformats.org/officeDocument/2006/math">
                    <m:oMathParaPr>
                      <m:jc m:val="centerGroup"/>
                    </m:oMathParaPr>
                    <m:oMath xmlns:m="http://schemas.openxmlformats.org/officeDocument/2006/math">
                      <m:r>
                        <a:rPr lang="tr-TR" altLang="en-US" i="0">
                          <a:latin typeface="Cambria Math" panose="02040503050406030204" pitchFamily="18" charset="0"/>
                        </a:rPr>
                        <m:t>𝑀𝑎𝑘𝑠</m:t>
                      </m:r>
                      <m:r>
                        <a:rPr lang="tr-TR" altLang="en-US" i="0">
                          <a:latin typeface="Cambria Math" panose="02040503050406030204" pitchFamily="18" charset="0"/>
                        </a:rPr>
                        <m:t> </m:t>
                      </m:r>
                      <m:r>
                        <a:rPr lang="tr-TR" altLang="en-US" i="0">
                          <a:latin typeface="Cambria Math" panose="02040503050406030204" pitchFamily="18" charset="0"/>
                        </a:rPr>
                        <m:t>𝑍</m:t>
                      </m:r>
                      <m:r>
                        <a:rPr lang="tr-TR" altLang="en-US" i="0">
                          <a:latin typeface="Cambria Math" panose="02040503050406030204" pitchFamily="18" charset="0"/>
                        </a:rPr>
                        <m:t>=</m:t>
                      </m:r>
                      <m:r>
                        <a:rPr lang="tr-TR" altLang="en-US" i="0">
                          <a:latin typeface="Cambria Math" panose="02040503050406030204" pitchFamily="18" charset="0"/>
                        </a:rPr>
                        <m:t>𝑀𝑖𝑛</m:t>
                      </m:r>
                      <m:r>
                        <a:rPr lang="tr-TR" altLang="en-US" i="0">
                          <a:latin typeface="Cambria Math" panose="02040503050406030204" pitchFamily="18" charset="0"/>
                        </a:rPr>
                        <m:t>{</m:t>
                      </m:r>
                      <m:f>
                        <m:fPr>
                          <m:ctrlPr>
                            <a:rPr lang="tr-TR" altLang="en-US" i="1">
                              <a:latin typeface="Cambria Math" panose="02040503050406030204" pitchFamily="18" charset="0"/>
                            </a:rPr>
                          </m:ctrlPr>
                        </m:fPr>
                        <m:num>
                          <m:r>
                            <m:rPr>
                              <m:nor/>
                            </m:rPr>
                            <a:rPr lang="tr-TR" altLang="en-US" i="0" dirty="0"/>
                            <m:t>7</m:t>
                          </m:r>
                          <m:r>
                            <m:rPr>
                              <m:nor/>
                            </m:rPr>
                            <a:rPr lang="tr-TR" altLang="en-US" i="0" dirty="0"/>
                            <m:t>x</m:t>
                          </m:r>
                          <m:r>
                            <m:rPr>
                              <m:nor/>
                            </m:rPr>
                            <a:rPr lang="tr-TR" altLang="en-US" i="0" dirty="0"/>
                            <m:t>1 + 6</m:t>
                          </m:r>
                          <m:r>
                            <m:rPr>
                              <m:nor/>
                            </m:rPr>
                            <a:rPr lang="tr-TR" altLang="en-US" i="0" dirty="0"/>
                            <m:t>x</m:t>
                          </m:r>
                          <m:r>
                            <m:rPr>
                              <m:nor/>
                            </m:rPr>
                            <a:rPr lang="tr-TR" altLang="en-US" i="0" dirty="0"/>
                            <m:t>2 + 8</m:t>
                          </m:r>
                          <m:r>
                            <m:rPr>
                              <m:nor/>
                            </m:rPr>
                            <a:rPr lang="tr-TR" altLang="en-US" i="0" dirty="0"/>
                            <m:t>x</m:t>
                          </m:r>
                          <m:r>
                            <m:rPr>
                              <m:nor/>
                            </m:rPr>
                            <a:rPr lang="tr-TR" altLang="en-US" i="0" dirty="0"/>
                            <m:t>3</m:t>
                          </m:r>
                        </m:num>
                        <m:den>
                          <m:r>
                            <a:rPr lang="tr-TR" altLang="en-US" i="0">
                              <a:latin typeface="Cambria Math" panose="02040503050406030204" pitchFamily="18" charset="0"/>
                            </a:rPr>
                            <m:t>4</m:t>
                          </m:r>
                        </m:den>
                      </m:f>
                      <m:r>
                        <a:rPr lang="tr-TR" altLang="en-US" i="0">
                          <a:latin typeface="Cambria Math" panose="02040503050406030204" pitchFamily="18" charset="0"/>
                        </a:rPr>
                        <m:t>,</m:t>
                      </m:r>
                      <m:f>
                        <m:fPr>
                          <m:ctrlPr>
                            <a:rPr lang="tr-TR" altLang="en-US" i="1">
                              <a:latin typeface="Cambria Math" panose="02040503050406030204" pitchFamily="18" charset="0"/>
                            </a:rPr>
                          </m:ctrlPr>
                        </m:fPr>
                        <m:num>
                          <m:r>
                            <m:rPr>
                              <m:nor/>
                            </m:rPr>
                            <a:rPr lang="tr-TR" altLang="en-US" i="0" dirty="0"/>
                            <m:t>5</m:t>
                          </m:r>
                          <m:r>
                            <m:rPr>
                              <m:nor/>
                            </m:rPr>
                            <a:rPr lang="tr-TR" altLang="en-US" i="0" dirty="0"/>
                            <m:t>x</m:t>
                          </m:r>
                          <m:r>
                            <m:rPr>
                              <m:nor/>
                            </m:rPr>
                            <a:rPr lang="tr-TR" altLang="en-US" i="0" dirty="0"/>
                            <m:t>1 + 9</m:t>
                          </m:r>
                          <m:r>
                            <m:rPr>
                              <m:nor/>
                            </m:rPr>
                            <a:rPr lang="tr-TR" altLang="en-US" i="0" dirty="0"/>
                            <m:t>x</m:t>
                          </m:r>
                          <m:r>
                            <m:rPr>
                              <m:nor/>
                            </m:rPr>
                            <a:rPr lang="tr-TR" altLang="en-US" i="0" dirty="0"/>
                            <m:t>2 + 4</m:t>
                          </m:r>
                          <m:r>
                            <m:rPr>
                              <m:nor/>
                            </m:rPr>
                            <a:rPr lang="tr-TR" altLang="en-US" i="0" dirty="0"/>
                            <m:t>x</m:t>
                          </m:r>
                          <m:r>
                            <m:rPr>
                              <m:nor/>
                            </m:rPr>
                            <a:rPr lang="tr-TR" altLang="en-US" i="0" dirty="0"/>
                            <m:t>3</m:t>
                          </m:r>
                        </m:num>
                        <m:den>
                          <m:r>
                            <a:rPr lang="tr-TR" altLang="en-US" i="0">
                              <a:latin typeface="Cambria Math" panose="02040503050406030204" pitchFamily="18" charset="0"/>
                            </a:rPr>
                            <m:t>3</m:t>
                          </m:r>
                        </m:den>
                      </m:f>
                      <m:r>
                        <a:rPr lang="tr-TR" altLang="en-US" i="0">
                          <a:latin typeface="Cambria Math" panose="02040503050406030204" pitchFamily="18" charset="0"/>
                        </a:rPr>
                        <m:t>}</m:t>
                      </m:r>
                    </m:oMath>
                  </m:oMathPara>
                </a14:m>
                <a:endParaRPr lang="tr-TR" altLang="en-US" i="0" dirty="0"/>
              </a:p>
              <a:p>
                <a:pPr marL="0" indent="0" algn="ctr"/>
                <a:endParaRPr lang="tr-TR" altLang="en-US" dirty="0"/>
              </a:p>
              <a:p>
                <a:pPr lvl="4"/>
                <a:r>
                  <a:rPr lang="tr-TR" altLang="en-US" dirty="0"/>
                  <a:t>8x1 + 5x2 + 3x3 ≤ 100</a:t>
                </a:r>
              </a:p>
              <a:p>
                <a:pPr lvl="4"/>
                <a:r>
                  <a:rPr lang="tr-TR" altLang="en-US" dirty="0"/>
                  <a:t>6x1 + 9x2 + 8x3 ≤ 200</a:t>
                </a:r>
              </a:p>
              <a:p>
                <a:pPr lvl="4"/>
                <a:r>
                  <a:rPr lang="tr-TR" altLang="en-US" dirty="0"/>
                  <a:t>x1, x2, x3 ≥ 0</a:t>
                </a:r>
              </a:p>
              <a:p>
                <a:pPr lvl="4"/>
                <a:endParaRPr lang="tr-TR" altLang="en-US" dirty="0"/>
              </a:p>
              <a:p>
                <a:pPr lvl="4"/>
                <a14:m>
                  <m:oMath xmlns:m="http://schemas.openxmlformats.org/officeDocument/2006/math">
                    <m:f>
                      <m:fPr>
                        <m:ctrlPr>
                          <a:rPr lang="tr-TR" altLang="en-US" i="1">
                            <a:latin typeface="Cambria Math" panose="02040503050406030204" pitchFamily="18" charset="0"/>
                          </a:rPr>
                        </m:ctrlPr>
                      </m:fPr>
                      <m:num>
                        <m:r>
                          <m:rPr>
                            <m:nor/>
                          </m:rPr>
                          <a:rPr lang="tr-TR" altLang="en-US" dirty="0"/>
                          <m:t>7</m:t>
                        </m:r>
                        <m:r>
                          <m:rPr>
                            <m:nor/>
                          </m:rPr>
                          <a:rPr lang="tr-TR" altLang="en-US" dirty="0"/>
                          <m:t>x</m:t>
                        </m:r>
                        <m:r>
                          <m:rPr>
                            <m:nor/>
                          </m:rPr>
                          <a:rPr lang="tr-TR" altLang="en-US" dirty="0"/>
                          <m:t>1 + 6</m:t>
                        </m:r>
                        <m:r>
                          <m:rPr>
                            <m:nor/>
                          </m:rPr>
                          <a:rPr lang="tr-TR" altLang="en-US" dirty="0"/>
                          <m:t>x</m:t>
                        </m:r>
                        <m:r>
                          <m:rPr>
                            <m:nor/>
                          </m:rPr>
                          <a:rPr lang="tr-TR" altLang="en-US" dirty="0"/>
                          <m:t>2 + 8</m:t>
                        </m:r>
                        <m:r>
                          <m:rPr>
                            <m:nor/>
                          </m:rPr>
                          <a:rPr lang="tr-TR" altLang="en-US" dirty="0"/>
                          <m:t>x</m:t>
                        </m:r>
                        <m:r>
                          <m:rPr>
                            <m:nor/>
                          </m:rPr>
                          <a:rPr lang="tr-TR" altLang="en-US" dirty="0"/>
                          <m:t>3</m:t>
                        </m:r>
                      </m:num>
                      <m:den>
                        <m:r>
                          <a:rPr lang="tr-TR" altLang="en-US">
                            <a:latin typeface="Cambria Math" panose="02040503050406030204" pitchFamily="18" charset="0"/>
                          </a:rPr>
                          <m:t>4</m:t>
                        </m:r>
                      </m:den>
                    </m:f>
                    <m:r>
                      <a:rPr lang="tr-TR" altLang="en-US">
                        <a:latin typeface="Cambria Math" panose="02040503050406030204" pitchFamily="18" charset="0"/>
                      </a:rPr>
                      <m:t>≥</m:t>
                    </m:r>
                    <m:r>
                      <a:rPr lang="tr-TR" altLang="en-US">
                        <a:latin typeface="Cambria Math" panose="02040503050406030204" pitchFamily="18" charset="0"/>
                      </a:rPr>
                      <m:t>𝑦</m:t>
                    </m:r>
                  </m:oMath>
                </a14:m>
                <a:r>
                  <a:rPr lang="tr-TR" altLang="en-US" dirty="0"/>
                  <a:t> 	</a:t>
                </a:r>
              </a:p>
              <a:p>
                <a:pPr lvl="4"/>
                <a:r>
                  <a:rPr lang="tr-TR" altLang="en-US" dirty="0"/>
                  <a:t> </a:t>
                </a:r>
                <a14:m>
                  <m:oMath xmlns:m="http://schemas.openxmlformats.org/officeDocument/2006/math">
                    <m:f>
                      <m:fPr>
                        <m:ctrlPr>
                          <a:rPr lang="tr-TR" altLang="en-US" i="1">
                            <a:latin typeface="Cambria Math" panose="02040503050406030204" pitchFamily="18" charset="0"/>
                          </a:rPr>
                        </m:ctrlPr>
                      </m:fPr>
                      <m:num>
                        <m:r>
                          <m:rPr>
                            <m:nor/>
                          </m:rPr>
                          <a:rPr lang="tr-TR" altLang="en-US" dirty="0"/>
                          <m:t>5</m:t>
                        </m:r>
                        <m:r>
                          <m:rPr>
                            <m:nor/>
                          </m:rPr>
                          <a:rPr lang="tr-TR" altLang="en-US" dirty="0"/>
                          <m:t>x</m:t>
                        </m:r>
                        <m:r>
                          <m:rPr>
                            <m:nor/>
                          </m:rPr>
                          <a:rPr lang="tr-TR" altLang="en-US" dirty="0"/>
                          <m:t>1 + 9</m:t>
                        </m:r>
                        <m:r>
                          <m:rPr>
                            <m:nor/>
                          </m:rPr>
                          <a:rPr lang="tr-TR" altLang="en-US" dirty="0"/>
                          <m:t>x</m:t>
                        </m:r>
                        <m:r>
                          <m:rPr>
                            <m:nor/>
                          </m:rPr>
                          <a:rPr lang="tr-TR" altLang="en-US" dirty="0"/>
                          <m:t>2 + 4</m:t>
                        </m:r>
                        <m:r>
                          <m:rPr>
                            <m:nor/>
                          </m:rPr>
                          <a:rPr lang="tr-TR" altLang="en-US" dirty="0"/>
                          <m:t>x</m:t>
                        </m:r>
                        <m:r>
                          <m:rPr>
                            <m:nor/>
                          </m:rPr>
                          <a:rPr lang="tr-TR" altLang="en-US" dirty="0"/>
                          <m:t>3</m:t>
                        </m:r>
                      </m:num>
                      <m:den>
                        <m:r>
                          <a:rPr lang="tr-TR" altLang="en-US">
                            <a:latin typeface="Cambria Math" panose="02040503050406030204" pitchFamily="18" charset="0"/>
                          </a:rPr>
                          <m:t>3</m:t>
                        </m:r>
                      </m:den>
                    </m:f>
                    <m:r>
                      <a:rPr lang="tr-TR" altLang="en-US">
                        <a:latin typeface="Cambria Math" panose="02040503050406030204" pitchFamily="18" charset="0"/>
                      </a:rPr>
                      <m:t>≥</m:t>
                    </m:r>
                    <m:r>
                      <a:rPr lang="tr-TR" altLang="en-US">
                        <a:latin typeface="Cambria Math" panose="02040503050406030204" pitchFamily="18" charset="0"/>
                      </a:rPr>
                      <m:t>𝑦</m:t>
                    </m:r>
                  </m:oMath>
                </a14:m>
                <a:endParaRPr lang="tr-TR" altLang="en-US" dirty="0"/>
              </a:p>
              <a:p>
                <a:pPr lvl="4"/>
                <a:endParaRPr lang="tr-TR" altLang="en-US" dirty="0"/>
              </a:p>
            </p:txBody>
          </p:sp>
        </mc:Choice>
        <mc:Fallback xmlns="">
          <p:sp>
            <p:nvSpPr>
              <p:cNvPr id="2" name="İçerik Yer Tutucusu 1">
                <a:extLst>
                  <a:ext uri="{FF2B5EF4-FFF2-40B4-BE49-F238E27FC236}">
                    <a16:creationId xmlns:a16="http://schemas.microsoft.com/office/drawing/2014/main" id="{2284F62C-818B-9A14-F1B5-6BFF6A7B27DB}"/>
                  </a:ext>
                </a:extLst>
              </p:cNvPr>
              <p:cNvSpPr>
                <a:spLocks noGrp="1" noRot="1" noChangeAspect="1" noMove="1" noResize="1" noEditPoints="1" noAdjustHandles="1" noChangeArrowheads="1" noChangeShapeType="1" noTextEdit="1"/>
              </p:cNvSpPr>
              <p:nvPr>
                <p:ph idx="1"/>
              </p:nvPr>
            </p:nvSpPr>
            <p:spPr>
              <a:blipFill>
                <a:blip r:embed="rId2"/>
                <a:stretch>
                  <a:fillRect l="-435" t="-875"/>
                </a:stretch>
              </a:blipFill>
            </p:spPr>
            <p:txBody>
              <a:bodyPr/>
              <a:lstStyle/>
              <a:p>
                <a:r>
                  <a:rPr lang="tr-TR">
                    <a:noFill/>
                  </a:rPr>
                  <a:t> </a:t>
                </a:r>
              </a:p>
            </p:txBody>
          </p:sp>
        </mc:Fallback>
      </mc:AlternateContent>
      <p:sp>
        <p:nvSpPr>
          <p:cNvPr id="3" name="Başlık 2">
            <a:extLst>
              <a:ext uri="{FF2B5EF4-FFF2-40B4-BE49-F238E27FC236}">
                <a16:creationId xmlns:a16="http://schemas.microsoft.com/office/drawing/2014/main" id="{18293A32-467E-70BF-307A-A6FCC9D183C9}"/>
              </a:ext>
            </a:extLst>
          </p:cNvPr>
          <p:cNvSpPr>
            <a:spLocks noGrp="1"/>
          </p:cNvSpPr>
          <p:nvPr>
            <p:ph type="title"/>
          </p:nvPr>
        </p:nvSpPr>
        <p:spPr/>
        <p:txBody>
          <a:bodyPr/>
          <a:lstStyle/>
          <a:p>
            <a:r>
              <a:rPr lang="tr-TR" altLang="en-US" dirty="0">
                <a:effectLst/>
              </a:rPr>
              <a:t>Üretim Planlama Problemi - Kesikli Amaç Fonksiyonu</a:t>
            </a:r>
            <a:endParaRPr lang="tr-TR" dirty="0"/>
          </a:p>
        </p:txBody>
      </p:sp>
    </p:spTree>
    <p:extLst>
      <p:ext uri="{BB962C8B-B14F-4D97-AF65-F5344CB8AC3E}">
        <p14:creationId xmlns:p14="http://schemas.microsoft.com/office/powerpoint/2010/main" val="254098814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a:extLst>
              <a:ext uri="{FF2B5EF4-FFF2-40B4-BE49-F238E27FC236}">
                <a16:creationId xmlns:a16="http://schemas.microsoft.com/office/drawing/2014/main" id="{BE37BC8A-F917-7587-6C04-56807AA2EECC}"/>
              </a:ext>
            </a:extLst>
          </p:cNvPr>
          <p:cNvSpPr>
            <a:spLocks noGrp="1"/>
          </p:cNvSpPr>
          <p:nvPr>
            <p:ph idx="1"/>
          </p:nvPr>
        </p:nvSpPr>
        <p:spPr/>
        <p:txBody>
          <a:bodyPr/>
          <a:lstStyle/>
          <a:p>
            <a:pPr algn="ctr"/>
            <a:r>
              <a:rPr lang="tr-TR" altLang="en-US" dirty="0" err="1"/>
              <a:t>Maks</a:t>
            </a:r>
            <a:r>
              <a:rPr lang="tr-TR" altLang="en-US" dirty="0"/>
              <a:t> Z = y</a:t>
            </a:r>
          </a:p>
          <a:p>
            <a:pPr algn="ctr"/>
            <a:endParaRPr lang="tr-TR" altLang="en-US" dirty="0"/>
          </a:p>
          <a:p>
            <a:pPr algn="ctr"/>
            <a:r>
              <a:rPr lang="es-ES" altLang="en-US" dirty="0"/>
              <a:t>7x1 + 6x2 + 8x3 − 4y ≥ 0</a:t>
            </a:r>
          </a:p>
          <a:p>
            <a:pPr algn="ctr"/>
            <a:r>
              <a:rPr lang="es-ES" altLang="en-US" dirty="0"/>
              <a:t>5x1 + 9x2 + 4x3 − 3y ≥ 0</a:t>
            </a:r>
          </a:p>
          <a:p>
            <a:pPr algn="ctr"/>
            <a:r>
              <a:rPr lang="tr-TR" altLang="en-US" dirty="0"/>
              <a:t>8x1 + 5x2 + 3x3 ≤ 100</a:t>
            </a:r>
          </a:p>
          <a:p>
            <a:pPr algn="ctr"/>
            <a:r>
              <a:rPr lang="tr-TR" altLang="en-US" dirty="0"/>
              <a:t>6x1 + 9x2 + 8x3 ≤ 200</a:t>
            </a:r>
          </a:p>
        </p:txBody>
      </p:sp>
      <p:sp>
        <p:nvSpPr>
          <p:cNvPr id="3" name="Başlık 2">
            <a:extLst>
              <a:ext uri="{FF2B5EF4-FFF2-40B4-BE49-F238E27FC236}">
                <a16:creationId xmlns:a16="http://schemas.microsoft.com/office/drawing/2014/main" id="{D47C4684-D28D-E493-8A8C-B72BB602B6B3}"/>
              </a:ext>
            </a:extLst>
          </p:cNvPr>
          <p:cNvSpPr>
            <a:spLocks noGrp="1"/>
          </p:cNvSpPr>
          <p:nvPr>
            <p:ph type="title"/>
          </p:nvPr>
        </p:nvSpPr>
        <p:spPr/>
        <p:txBody>
          <a:bodyPr/>
          <a:lstStyle/>
          <a:p>
            <a:r>
              <a:rPr lang="tr-TR" altLang="en-US" dirty="0">
                <a:effectLst/>
              </a:rPr>
              <a:t>Üretim Planlama Problemi - Kesikli Amaç Fonksiyonu</a:t>
            </a:r>
            <a:endParaRPr lang="tr-TR" dirty="0"/>
          </a:p>
        </p:txBody>
      </p:sp>
    </p:spTree>
    <p:extLst>
      <p:ext uri="{BB962C8B-B14F-4D97-AF65-F5344CB8AC3E}">
        <p14:creationId xmlns:p14="http://schemas.microsoft.com/office/powerpoint/2010/main" val="34336072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5CCF0465-826E-7271-C2C8-181A5C2EFE0D}"/>
              </a:ext>
            </a:extLst>
          </p:cNvPr>
          <p:cNvSpPr>
            <a:spLocks noGrp="1"/>
          </p:cNvSpPr>
          <p:nvPr>
            <p:ph type="ctrTitle"/>
          </p:nvPr>
        </p:nvSpPr>
        <p:spPr/>
        <p:txBody>
          <a:bodyPr/>
          <a:lstStyle/>
          <a:p>
            <a:r>
              <a:rPr lang="tr-TR" dirty="0">
                <a:solidFill>
                  <a:srgbClr val="EA6131"/>
                </a:solidFill>
              </a:rPr>
              <a:t>M</a:t>
            </a:r>
            <a:r>
              <a:rPr lang="tr-TR" dirty="0"/>
              <a:t>odelleme Ö</a:t>
            </a:r>
            <a:r>
              <a:rPr lang="tr-TR" dirty="0">
                <a:solidFill>
                  <a:srgbClr val="EA6131"/>
                </a:solidFill>
              </a:rPr>
              <a:t>r</a:t>
            </a:r>
            <a:r>
              <a:rPr lang="tr-TR" dirty="0"/>
              <a:t>nekleri</a:t>
            </a:r>
          </a:p>
        </p:txBody>
      </p:sp>
    </p:spTree>
    <p:extLst>
      <p:ext uri="{BB962C8B-B14F-4D97-AF65-F5344CB8AC3E}">
        <p14:creationId xmlns:p14="http://schemas.microsoft.com/office/powerpoint/2010/main" val="208824906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İçerik Yer Tutucusu 1">
                <a:extLst>
                  <a:ext uri="{FF2B5EF4-FFF2-40B4-BE49-F238E27FC236}">
                    <a16:creationId xmlns:a16="http://schemas.microsoft.com/office/drawing/2014/main" id="{F18B53B7-4718-50DE-E9A3-768A6B9DF3BA}"/>
                  </a:ext>
                </a:extLst>
              </p:cNvPr>
              <p:cNvSpPr>
                <a:spLocks noGrp="1"/>
              </p:cNvSpPr>
              <p:nvPr>
                <p:ph idx="1"/>
              </p:nvPr>
            </p:nvSpPr>
            <p:spPr/>
            <p:txBody>
              <a:bodyPr>
                <a:normAutofit fontScale="92500" lnSpcReduction="20000"/>
              </a:bodyPr>
              <a:lstStyle/>
              <a:p>
                <a:pPr algn="l">
                  <a:buFont typeface="Arial" panose="020B0604020202020204" pitchFamily="34" charset="0"/>
                  <a:buChar char="•"/>
                </a:pPr>
                <a:r>
                  <a:rPr lang="tr-TR" altLang="en-US" sz="1900" dirty="0"/>
                  <a:t>Bir vinç iki taşıma sepetine sahiptir. Vincin her bir taşıma dayanak noktası 25 ton ve taşıma sepeti kabloları 20 ton ağırlığa dayanabilmektedir. Vinç şekilde görülen şekilde, W1 ve W2 yüklerini taşımaktadır. Vincin taşıyabileceği </a:t>
                </a:r>
                <a:r>
                  <a:rPr lang="fi-FI" altLang="en-US" sz="1900" dirty="0"/>
                  <a:t>maksimum yuku bulan modeli kurunuz</a:t>
                </a:r>
                <a:r>
                  <a:rPr lang="tr-TR" altLang="en-US" sz="1900" dirty="0"/>
                  <a:t>.</a:t>
                </a:r>
              </a:p>
              <a:p>
                <a:pPr algn="l"/>
                <a:endParaRPr lang="tr-TR" altLang="en-US" sz="1900" dirty="0"/>
              </a:p>
              <a:p>
                <a:pPr algn="l"/>
                <a:r>
                  <a:rPr lang="tr-TR" altLang="en-US" sz="1900" dirty="0" err="1"/>
                  <a:t>Ri</a:t>
                </a:r>
                <a:r>
                  <a:rPr lang="tr-TR" altLang="en-US" sz="1900" dirty="0"/>
                  <a:t>: i. dayanak noktasındaki yükü göstermek üzere,</a:t>
                </a:r>
              </a:p>
              <a:p>
                <a:pPr algn="l"/>
                <a:r>
                  <a:rPr lang="tr-TR" altLang="en-US" sz="1900" dirty="0"/>
                  <a:t>				R1 + R2= W1 + W2</a:t>
                </a:r>
              </a:p>
              <a:p>
                <a:pPr algn="l">
                  <a:buFont typeface="Arial" panose="020B0604020202020204" pitchFamily="34" charset="0"/>
                  <a:buChar char="•"/>
                </a:pPr>
                <a:r>
                  <a:rPr lang="tr-TR" altLang="en-US" sz="1900" dirty="0"/>
                  <a:t>Her bir yük iki taşıma ucu arasında paylaşılacaktır. Toplam vinç uzunluğu 30 m’dir. Bu durumda R1 ve R2 noktasına olan moment,</a:t>
                </a:r>
              </a:p>
              <a:p>
                <a:pPr marL="0" indent="0" algn="l"/>
                <a14:m>
                  <m:oMathPara xmlns:m="http://schemas.openxmlformats.org/officeDocument/2006/math">
                    <m:oMathParaPr>
                      <m:jc m:val="centerGroup"/>
                    </m:oMathParaPr>
                    <m:oMath xmlns:m="http://schemas.openxmlformats.org/officeDocument/2006/math">
                      <m:r>
                        <a:rPr lang="tr-TR" altLang="en-US" sz="1900">
                          <a:latin typeface="Cambria Math" panose="02040503050406030204" pitchFamily="18" charset="0"/>
                        </a:rPr>
                        <m:t>2</m:t>
                      </m:r>
                      <m:f>
                        <m:fPr>
                          <m:ctrlPr>
                            <a:rPr lang="tr-TR" altLang="en-US" sz="1900" i="1">
                              <a:latin typeface="Cambria Math" panose="02040503050406030204" pitchFamily="18" charset="0"/>
                            </a:rPr>
                          </m:ctrlPr>
                        </m:fPr>
                        <m:num>
                          <m:r>
                            <a:rPr lang="tr-TR" altLang="en-US" sz="1900">
                              <a:latin typeface="Cambria Math" panose="02040503050406030204" pitchFamily="18" charset="0"/>
                            </a:rPr>
                            <m:t>𝑤</m:t>
                          </m:r>
                          <m:r>
                            <a:rPr lang="tr-TR" altLang="en-US" sz="1900">
                              <a:latin typeface="Cambria Math" panose="02040503050406030204" pitchFamily="18" charset="0"/>
                            </a:rPr>
                            <m:t>1</m:t>
                          </m:r>
                        </m:num>
                        <m:den>
                          <m:r>
                            <a:rPr lang="tr-TR" altLang="en-US" sz="1900">
                              <a:latin typeface="Cambria Math" panose="02040503050406030204" pitchFamily="18" charset="0"/>
                            </a:rPr>
                            <m:t>2</m:t>
                          </m:r>
                        </m:den>
                      </m:f>
                      <m:r>
                        <a:rPr lang="tr-TR" altLang="en-US" sz="1900">
                          <a:latin typeface="Cambria Math" panose="02040503050406030204" pitchFamily="18" charset="0"/>
                        </a:rPr>
                        <m:t>+8</m:t>
                      </m:r>
                      <m:f>
                        <m:fPr>
                          <m:ctrlPr>
                            <a:rPr lang="tr-TR" altLang="en-US" sz="1900" i="1">
                              <a:latin typeface="Cambria Math" panose="02040503050406030204" pitchFamily="18" charset="0"/>
                            </a:rPr>
                          </m:ctrlPr>
                        </m:fPr>
                        <m:num>
                          <m:r>
                            <a:rPr lang="tr-TR" altLang="en-US" sz="1900">
                              <a:latin typeface="Cambria Math" panose="02040503050406030204" pitchFamily="18" charset="0"/>
                            </a:rPr>
                            <m:t>𝑤</m:t>
                          </m:r>
                          <m:r>
                            <a:rPr lang="tr-TR" altLang="en-US" sz="1900">
                              <a:latin typeface="Cambria Math" panose="02040503050406030204" pitchFamily="18" charset="0"/>
                            </a:rPr>
                            <m:t>1</m:t>
                          </m:r>
                        </m:num>
                        <m:den>
                          <m:r>
                            <a:rPr lang="tr-TR" altLang="en-US" sz="1900">
                              <a:latin typeface="Cambria Math" panose="02040503050406030204" pitchFamily="18" charset="0"/>
                            </a:rPr>
                            <m:t>2</m:t>
                          </m:r>
                        </m:den>
                      </m:f>
                      <m:r>
                        <a:rPr lang="tr-TR" altLang="en-US" sz="1900">
                          <a:latin typeface="Cambria Math" panose="02040503050406030204" pitchFamily="18" charset="0"/>
                        </a:rPr>
                        <m:t>+16</m:t>
                      </m:r>
                      <m:f>
                        <m:fPr>
                          <m:ctrlPr>
                            <a:rPr lang="tr-TR" altLang="en-US" sz="1900" i="1">
                              <a:latin typeface="Cambria Math" panose="02040503050406030204" pitchFamily="18" charset="0"/>
                            </a:rPr>
                          </m:ctrlPr>
                        </m:fPr>
                        <m:num>
                          <m:r>
                            <a:rPr lang="tr-TR" altLang="en-US" sz="1900">
                              <a:latin typeface="Cambria Math" panose="02040503050406030204" pitchFamily="18" charset="0"/>
                            </a:rPr>
                            <m:t>𝑤</m:t>
                          </m:r>
                          <m:r>
                            <a:rPr lang="tr-TR" altLang="en-US" sz="1900">
                              <a:latin typeface="Cambria Math" panose="02040503050406030204" pitchFamily="18" charset="0"/>
                            </a:rPr>
                            <m:t>2</m:t>
                          </m:r>
                        </m:num>
                        <m:den>
                          <m:r>
                            <a:rPr lang="tr-TR" altLang="en-US" sz="1900">
                              <a:latin typeface="Cambria Math" panose="02040503050406030204" pitchFamily="18" charset="0"/>
                            </a:rPr>
                            <m:t>2</m:t>
                          </m:r>
                        </m:den>
                      </m:f>
                      <m:r>
                        <a:rPr lang="tr-TR" altLang="en-US" sz="1900">
                          <a:latin typeface="Cambria Math" panose="02040503050406030204" pitchFamily="18" charset="0"/>
                        </a:rPr>
                        <m:t>+28</m:t>
                      </m:r>
                      <m:f>
                        <m:fPr>
                          <m:ctrlPr>
                            <a:rPr lang="tr-TR" altLang="en-US" sz="1900" i="1">
                              <a:latin typeface="Cambria Math" panose="02040503050406030204" pitchFamily="18" charset="0"/>
                            </a:rPr>
                          </m:ctrlPr>
                        </m:fPr>
                        <m:num>
                          <m:r>
                            <a:rPr lang="tr-TR" altLang="en-US" sz="1900">
                              <a:latin typeface="Cambria Math" panose="02040503050406030204" pitchFamily="18" charset="0"/>
                            </a:rPr>
                            <m:t>𝑤</m:t>
                          </m:r>
                          <m:r>
                            <a:rPr lang="tr-TR" altLang="en-US" sz="1900">
                              <a:latin typeface="Cambria Math" panose="02040503050406030204" pitchFamily="18" charset="0"/>
                            </a:rPr>
                            <m:t>2</m:t>
                          </m:r>
                        </m:num>
                        <m:den>
                          <m:r>
                            <a:rPr lang="tr-TR" altLang="en-US" sz="1900">
                              <a:latin typeface="Cambria Math" panose="02040503050406030204" pitchFamily="18" charset="0"/>
                            </a:rPr>
                            <m:t>2</m:t>
                          </m:r>
                        </m:den>
                      </m:f>
                      <m:r>
                        <a:rPr lang="tr-TR" altLang="en-US" sz="1900">
                          <a:latin typeface="Cambria Math" panose="02040503050406030204" pitchFamily="18" charset="0"/>
                        </a:rPr>
                        <m:t>=30</m:t>
                      </m:r>
                      <m:r>
                        <a:rPr lang="tr-TR" altLang="en-US" sz="1900">
                          <a:latin typeface="Cambria Math" panose="02040503050406030204" pitchFamily="18" charset="0"/>
                        </a:rPr>
                        <m:t>𝑅</m:t>
                      </m:r>
                      <m:r>
                        <a:rPr lang="tr-TR" altLang="en-US" sz="1900">
                          <a:latin typeface="Cambria Math" panose="02040503050406030204" pitchFamily="18" charset="0"/>
                        </a:rPr>
                        <m:t>2</m:t>
                      </m:r>
                    </m:oMath>
                  </m:oMathPara>
                </a14:m>
                <a:endParaRPr lang="tr-TR" altLang="en-US" sz="1900" dirty="0"/>
              </a:p>
              <a:p>
                <a:pPr algn="l"/>
                <a:r>
                  <a:rPr lang="tr-TR" altLang="en-US" sz="1900" dirty="0"/>
                  <a:t>				R1 ≤ 25,</a:t>
                </a:r>
              </a:p>
              <a:p>
                <a:pPr algn="l"/>
                <a:r>
                  <a:rPr lang="tr-TR" altLang="en-US" sz="1900" dirty="0"/>
                  <a:t>				R2 ≤ 25</a:t>
                </a:r>
              </a:p>
              <a:p>
                <a:pPr algn="l"/>
                <a:r>
                  <a:rPr lang="tr-TR" altLang="en-US" sz="1900" dirty="0"/>
                  <a:t>				</a:t>
                </a:r>
                <a14:m>
                  <m:oMath xmlns:m="http://schemas.openxmlformats.org/officeDocument/2006/math">
                    <m:f>
                      <m:fPr>
                        <m:ctrlPr>
                          <a:rPr lang="tr-TR" altLang="en-US" sz="1900" i="1">
                            <a:latin typeface="Cambria Math" panose="02040503050406030204" pitchFamily="18" charset="0"/>
                          </a:rPr>
                        </m:ctrlPr>
                      </m:fPr>
                      <m:num>
                        <m:r>
                          <a:rPr lang="tr-TR" altLang="en-US" sz="1900">
                            <a:latin typeface="Cambria Math" panose="02040503050406030204" pitchFamily="18" charset="0"/>
                          </a:rPr>
                          <m:t>𝑤</m:t>
                        </m:r>
                        <m:r>
                          <a:rPr lang="tr-TR" altLang="en-US" sz="1900">
                            <a:latin typeface="Cambria Math" panose="02040503050406030204" pitchFamily="18" charset="0"/>
                          </a:rPr>
                          <m:t>1</m:t>
                        </m:r>
                      </m:num>
                      <m:den>
                        <m:r>
                          <a:rPr lang="tr-TR" altLang="en-US" sz="1900">
                            <a:latin typeface="Cambria Math" panose="02040503050406030204" pitchFamily="18" charset="0"/>
                          </a:rPr>
                          <m:t>2</m:t>
                        </m:r>
                      </m:den>
                    </m:f>
                    <m:r>
                      <a:rPr lang="tr-TR" altLang="en-US" sz="1900">
                        <a:latin typeface="Cambria Math" panose="02040503050406030204" pitchFamily="18" charset="0"/>
                      </a:rPr>
                      <m:t>≤20</m:t>
                    </m:r>
                  </m:oMath>
                </a14:m>
                <a:r>
                  <a:rPr lang="tr-TR" altLang="en-US" sz="1900" dirty="0"/>
                  <a:t>,</a:t>
                </a:r>
              </a:p>
              <a:p>
                <a:pPr algn="l"/>
                <a:r>
                  <a:rPr lang="tr-TR" altLang="en-US" sz="1900" dirty="0"/>
                  <a:t>				</a:t>
                </a:r>
                <a14:m>
                  <m:oMath xmlns:m="http://schemas.openxmlformats.org/officeDocument/2006/math">
                    <m:f>
                      <m:fPr>
                        <m:ctrlPr>
                          <a:rPr lang="tr-TR" altLang="en-US" sz="1900" i="1">
                            <a:latin typeface="Cambria Math" panose="02040503050406030204" pitchFamily="18" charset="0"/>
                          </a:rPr>
                        </m:ctrlPr>
                      </m:fPr>
                      <m:num>
                        <m:r>
                          <a:rPr lang="tr-TR" altLang="en-US" sz="1900">
                            <a:latin typeface="Cambria Math" panose="02040503050406030204" pitchFamily="18" charset="0"/>
                          </a:rPr>
                          <m:t>𝑤</m:t>
                        </m:r>
                        <m:r>
                          <a:rPr lang="tr-TR" altLang="en-US" sz="1900">
                            <a:latin typeface="Cambria Math" panose="02040503050406030204" pitchFamily="18" charset="0"/>
                          </a:rPr>
                          <m:t>2</m:t>
                        </m:r>
                      </m:num>
                      <m:den>
                        <m:r>
                          <a:rPr lang="tr-TR" altLang="en-US" sz="1900">
                            <a:latin typeface="Cambria Math" panose="02040503050406030204" pitchFamily="18" charset="0"/>
                          </a:rPr>
                          <m:t>2</m:t>
                        </m:r>
                      </m:den>
                    </m:f>
                    <m:r>
                      <a:rPr lang="tr-TR" altLang="en-US" sz="1900">
                        <a:latin typeface="Cambria Math" panose="02040503050406030204" pitchFamily="18" charset="0"/>
                      </a:rPr>
                      <m:t>≤20</m:t>
                    </m:r>
                  </m:oMath>
                </a14:m>
                <a:endParaRPr lang="tr-TR" altLang="en-US" sz="1900" dirty="0"/>
              </a:p>
              <a:p>
                <a:pPr algn="l"/>
                <a:r>
                  <a:rPr lang="tr-TR" altLang="en-US" sz="1900" dirty="0"/>
                  <a:t>Amaç denklemi;</a:t>
                </a:r>
              </a:p>
              <a:p>
                <a:pPr algn="l"/>
                <a:r>
                  <a:rPr lang="tr-TR" altLang="en-US" sz="1900" dirty="0"/>
                  <a:t>			</a:t>
                </a:r>
                <a:r>
                  <a:rPr lang="tr-TR" altLang="en-US" sz="1900" dirty="0" err="1"/>
                  <a:t>Maks</a:t>
                </a:r>
                <a:r>
                  <a:rPr lang="tr-TR" altLang="en-US" sz="1900" dirty="0"/>
                  <a:t> Z = W1 +W2</a:t>
                </a:r>
              </a:p>
            </p:txBody>
          </p:sp>
        </mc:Choice>
        <mc:Fallback xmlns="">
          <p:sp>
            <p:nvSpPr>
              <p:cNvPr id="2" name="İçerik Yer Tutucusu 1">
                <a:extLst>
                  <a:ext uri="{FF2B5EF4-FFF2-40B4-BE49-F238E27FC236}">
                    <a16:creationId xmlns:a16="http://schemas.microsoft.com/office/drawing/2014/main" id="{F18B53B7-4718-50DE-E9A3-768A6B9DF3BA}"/>
                  </a:ext>
                </a:extLst>
              </p:cNvPr>
              <p:cNvSpPr>
                <a:spLocks noGrp="1" noRot="1" noChangeAspect="1" noMove="1" noResize="1" noEditPoints="1" noAdjustHandles="1" noChangeArrowheads="1" noChangeShapeType="1" noTextEdit="1"/>
              </p:cNvSpPr>
              <p:nvPr>
                <p:ph idx="1"/>
              </p:nvPr>
            </p:nvSpPr>
            <p:spPr>
              <a:blipFill>
                <a:blip r:embed="rId2"/>
                <a:stretch>
                  <a:fillRect l="-653" t="-1750" r="-435"/>
                </a:stretch>
              </a:blipFill>
            </p:spPr>
            <p:txBody>
              <a:bodyPr/>
              <a:lstStyle/>
              <a:p>
                <a:r>
                  <a:rPr lang="tr-TR">
                    <a:noFill/>
                  </a:rPr>
                  <a:t> </a:t>
                </a:r>
              </a:p>
            </p:txBody>
          </p:sp>
        </mc:Fallback>
      </mc:AlternateContent>
      <p:sp>
        <p:nvSpPr>
          <p:cNvPr id="3" name="Başlık 2">
            <a:extLst>
              <a:ext uri="{FF2B5EF4-FFF2-40B4-BE49-F238E27FC236}">
                <a16:creationId xmlns:a16="http://schemas.microsoft.com/office/drawing/2014/main" id="{D8C295F9-3D26-106B-2EDF-0612A17A9E3C}"/>
              </a:ext>
            </a:extLst>
          </p:cNvPr>
          <p:cNvSpPr>
            <a:spLocks noGrp="1"/>
          </p:cNvSpPr>
          <p:nvPr>
            <p:ph type="title"/>
          </p:nvPr>
        </p:nvSpPr>
        <p:spPr/>
        <p:txBody>
          <a:bodyPr/>
          <a:lstStyle/>
          <a:p>
            <a:r>
              <a:rPr lang="tr-TR" dirty="0"/>
              <a:t>Vinç ile Taşıma</a:t>
            </a:r>
          </a:p>
        </p:txBody>
      </p:sp>
      <p:pic>
        <p:nvPicPr>
          <p:cNvPr id="5" name="Resim 4">
            <a:extLst>
              <a:ext uri="{FF2B5EF4-FFF2-40B4-BE49-F238E27FC236}">
                <a16:creationId xmlns:a16="http://schemas.microsoft.com/office/drawing/2014/main" id="{DDD40B5E-8C85-BDB4-9A64-C347792629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83968" y="4509120"/>
            <a:ext cx="4600810" cy="208823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06262139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a:extLst>
              <a:ext uri="{FF2B5EF4-FFF2-40B4-BE49-F238E27FC236}">
                <a16:creationId xmlns:a16="http://schemas.microsoft.com/office/drawing/2014/main" id="{133B5E94-747C-C951-8791-AD59F953EFFF}"/>
              </a:ext>
            </a:extLst>
          </p:cNvPr>
          <p:cNvSpPr>
            <a:spLocks noGrp="1"/>
          </p:cNvSpPr>
          <p:nvPr>
            <p:ph idx="1"/>
          </p:nvPr>
        </p:nvSpPr>
        <p:spPr/>
        <p:txBody>
          <a:bodyPr/>
          <a:lstStyle/>
          <a:p>
            <a:pPr>
              <a:buFont typeface="Arial" panose="020B0604020202020204" pitchFamily="34" charset="0"/>
              <a:buChar char="•"/>
            </a:pPr>
            <a:r>
              <a:rPr lang="tr-TR" dirty="0">
                <a:effectLst/>
              </a:rPr>
              <a:t>Dört ayrı zirai alanda ekim planlaması yapılmak istenmektedir. İlgili bölgelerin büyüklükleri ve su dağıtım kapasiteleri Tabloda verilmiştir. Bölgelere dört farklı ürünün ekilmesi düşünülmektedir. Her bir ürüne ait maksimum kota, su tüketimi ve her bir ürüne ait net gelir tablosunda görülmektedir. </a:t>
            </a:r>
          </a:p>
          <a:p>
            <a:pPr>
              <a:lnSpc>
                <a:spcPct val="100000"/>
              </a:lnSpc>
            </a:pPr>
            <a:r>
              <a:rPr lang="tr-TR" dirty="0">
                <a:effectLst/>
              </a:rPr>
              <a:t>a. Karı maksimize edecek doğrusal programlama modelini kurunuz,</a:t>
            </a:r>
          </a:p>
          <a:p>
            <a:r>
              <a:rPr lang="tr-TR" dirty="0">
                <a:effectLst/>
              </a:rPr>
              <a:t>b. Ekim yapılacak her bölgede, yapılan ekimle kapasiteleri arasında bir denklik arandığına göre, ilgili dengeleme kısıtını modele dahil ediniz.</a:t>
            </a:r>
            <a:endParaRPr lang="tr-TR" dirty="0"/>
          </a:p>
        </p:txBody>
      </p:sp>
      <p:sp>
        <p:nvSpPr>
          <p:cNvPr id="3" name="Başlık 2">
            <a:extLst>
              <a:ext uri="{FF2B5EF4-FFF2-40B4-BE49-F238E27FC236}">
                <a16:creationId xmlns:a16="http://schemas.microsoft.com/office/drawing/2014/main" id="{24F46B13-D9A9-4FE3-11F1-F9A5DD34220B}"/>
              </a:ext>
            </a:extLst>
          </p:cNvPr>
          <p:cNvSpPr>
            <a:spLocks noGrp="1"/>
          </p:cNvSpPr>
          <p:nvPr>
            <p:ph type="title"/>
          </p:nvPr>
        </p:nvSpPr>
        <p:spPr/>
        <p:txBody>
          <a:bodyPr/>
          <a:lstStyle/>
          <a:p>
            <a:r>
              <a:rPr lang="tr-TR" dirty="0"/>
              <a:t>Tarım Planlaması</a:t>
            </a:r>
          </a:p>
        </p:txBody>
      </p:sp>
      <p:pic>
        <p:nvPicPr>
          <p:cNvPr id="5" name="Resim 4">
            <a:extLst>
              <a:ext uri="{FF2B5EF4-FFF2-40B4-BE49-F238E27FC236}">
                <a16:creationId xmlns:a16="http://schemas.microsoft.com/office/drawing/2014/main" id="{2301842A-9767-7FC7-BF32-5C00AF0A6CA3}"/>
              </a:ext>
            </a:extLst>
          </p:cNvPr>
          <p:cNvPicPr>
            <a:picLocks noChangeAspect="1"/>
          </p:cNvPicPr>
          <p:nvPr/>
        </p:nvPicPr>
        <p:blipFill>
          <a:blip r:embed="rId2"/>
          <a:stretch>
            <a:fillRect/>
          </a:stretch>
        </p:blipFill>
        <p:spPr>
          <a:xfrm>
            <a:off x="527267" y="3645024"/>
            <a:ext cx="4038203" cy="1179475"/>
          </a:xfrm>
          <a:prstGeom prst="rect">
            <a:avLst/>
          </a:prstGeom>
          <a:ln>
            <a:noFill/>
          </a:ln>
          <a:effectLst>
            <a:outerShdw blurRad="292100" dist="139700" dir="2700000" algn="tl" rotWithShape="0">
              <a:srgbClr val="333333">
                <a:alpha val="65000"/>
              </a:srgbClr>
            </a:outerShdw>
          </a:effectLst>
        </p:spPr>
      </p:pic>
      <p:pic>
        <p:nvPicPr>
          <p:cNvPr id="7" name="Resim 6">
            <a:extLst>
              <a:ext uri="{FF2B5EF4-FFF2-40B4-BE49-F238E27FC236}">
                <a16:creationId xmlns:a16="http://schemas.microsoft.com/office/drawing/2014/main" id="{C9EB040F-2F1C-F428-BFB4-AD7F620F220B}"/>
              </a:ext>
            </a:extLst>
          </p:cNvPr>
          <p:cNvPicPr>
            <a:picLocks noChangeAspect="1"/>
          </p:cNvPicPr>
          <p:nvPr/>
        </p:nvPicPr>
        <p:blipFill>
          <a:blip r:embed="rId3"/>
          <a:stretch>
            <a:fillRect/>
          </a:stretch>
        </p:blipFill>
        <p:spPr>
          <a:xfrm>
            <a:off x="4710261" y="3645024"/>
            <a:ext cx="4038203" cy="120589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16611647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a:extLst>
              <a:ext uri="{FF2B5EF4-FFF2-40B4-BE49-F238E27FC236}">
                <a16:creationId xmlns:a16="http://schemas.microsoft.com/office/drawing/2014/main" id="{9ABE6E46-E416-DDC7-170D-E5C2787039F3}"/>
              </a:ext>
            </a:extLst>
          </p:cNvPr>
          <p:cNvSpPr>
            <a:spLocks noGrp="1"/>
          </p:cNvSpPr>
          <p:nvPr>
            <p:ph idx="1"/>
          </p:nvPr>
        </p:nvSpPr>
        <p:spPr/>
        <p:txBody>
          <a:bodyPr>
            <a:normAutofit/>
          </a:bodyPr>
          <a:lstStyle/>
          <a:p>
            <a:pPr algn="l"/>
            <a:r>
              <a:rPr lang="tr-TR" altLang="en-US" dirty="0"/>
              <a:t>xij : i. bölgeye ekilen j. ürünü miktarını (1: Pancar, 2: Pamuk, 3: Buğday, 4: Arpa) göstermek üzere,</a:t>
            </a:r>
          </a:p>
          <a:p>
            <a:pPr algn="l"/>
            <a:endParaRPr lang="tr-TR" altLang="en-US" dirty="0"/>
          </a:p>
          <a:p>
            <a:r>
              <a:rPr lang="pl-PL" altLang="en-US" dirty="0"/>
              <a:t>a. Max Z = </a:t>
            </a:r>
            <a:r>
              <a:rPr lang="pl-PL" altLang="en-US"/>
              <a:t>900  </a:t>
            </a:r>
            <a:r>
              <a:rPr lang="pl-PL" altLang="en-US" dirty="0"/>
              <a:t>(x11 + x21 + x31 + x41) </a:t>
            </a:r>
            <a:r>
              <a:rPr lang="pl-PL" altLang="en-US"/>
              <a:t>+ 750 </a:t>
            </a:r>
            <a:r>
              <a:rPr lang="pl-PL" altLang="en-US" dirty="0"/>
              <a:t>(x12 + x22 + x32 + x42</a:t>
            </a:r>
            <a:r>
              <a:rPr lang="pl-PL" altLang="en-US"/>
              <a:t>)+</a:t>
            </a:r>
            <a:r>
              <a:rPr lang="tr-TR" altLang="en-US"/>
              <a:t> 325 </a:t>
            </a:r>
            <a:r>
              <a:rPr lang="tr-TR" altLang="en-US" dirty="0"/>
              <a:t>(x13 + x23 + x33 + x43) </a:t>
            </a:r>
            <a:r>
              <a:rPr lang="tr-TR" altLang="en-US"/>
              <a:t>+ 220 </a:t>
            </a:r>
            <a:r>
              <a:rPr lang="tr-TR" altLang="en-US" dirty="0"/>
              <a:t>(x14 + x24 + x34 + x44)</a:t>
            </a:r>
          </a:p>
          <a:p>
            <a:endParaRPr lang="tr-TR" altLang="en-US"/>
          </a:p>
          <a:p>
            <a:r>
              <a:rPr lang="tr-TR" altLang="en-US"/>
              <a:t>Sulama </a:t>
            </a:r>
            <a:r>
              <a:rPr lang="tr-TR" altLang="en-US" dirty="0"/>
              <a:t>kısıtları;</a:t>
            </a:r>
          </a:p>
          <a:p>
            <a:pPr lvl="1"/>
            <a:r>
              <a:rPr lang="tr-TR" altLang="en-US" dirty="0"/>
              <a:t>3x11 + 2x12 + x13 + 2x14 ≤ 650</a:t>
            </a:r>
          </a:p>
          <a:p>
            <a:pPr lvl="1"/>
            <a:r>
              <a:rPr lang="tr-TR" altLang="en-US" dirty="0"/>
              <a:t>3x21 + 2x22 + x23 + 2x24 ≤ 900</a:t>
            </a:r>
          </a:p>
          <a:p>
            <a:pPr lvl="1"/>
            <a:r>
              <a:rPr lang="tr-TR" altLang="en-US" dirty="0"/>
              <a:t>3x31 + 2x32 + x33 + 2x34 ≤ 475</a:t>
            </a:r>
          </a:p>
          <a:p>
            <a:pPr lvl="1"/>
            <a:r>
              <a:rPr lang="tr-TR" altLang="en-US" dirty="0"/>
              <a:t>3x41 + 2x42 + x43 + 2x44 ≤ 750		</a:t>
            </a:r>
          </a:p>
          <a:p>
            <a:endParaRPr lang="tr-TR" altLang="en-US" dirty="0"/>
          </a:p>
          <a:p>
            <a:r>
              <a:rPr lang="tr-TR" altLang="en-US" dirty="0"/>
              <a:t>Kapasite kısıtları;</a:t>
            </a:r>
          </a:p>
          <a:p>
            <a:pPr lvl="1"/>
            <a:r>
              <a:rPr lang="tr-TR" altLang="en-US" dirty="0"/>
              <a:t>x11 + x21 + x31 + x41 ≤ 650</a:t>
            </a:r>
          </a:p>
          <a:p>
            <a:pPr lvl="1"/>
            <a:r>
              <a:rPr lang="tr-TR" altLang="en-US" dirty="0"/>
              <a:t>x12 + x22 + x32 + x42 ≤ 550</a:t>
            </a:r>
          </a:p>
          <a:p>
            <a:pPr lvl="1"/>
            <a:r>
              <a:rPr lang="tr-TR" altLang="en-US" dirty="0"/>
              <a:t>x13 + x23 + x33 + x43 ≤ 450</a:t>
            </a:r>
          </a:p>
          <a:p>
            <a:pPr lvl="1"/>
            <a:r>
              <a:rPr lang="tr-TR" altLang="en-US" dirty="0"/>
              <a:t>x14 + x24 + x34 + x44 ≤ 450</a:t>
            </a:r>
          </a:p>
          <a:p>
            <a:pPr lvl="1"/>
            <a:endParaRPr lang="tr-TR" altLang="en-US" dirty="0"/>
          </a:p>
          <a:p>
            <a:pPr algn="l"/>
            <a:endParaRPr lang="tr-TR" altLang="en-US" dirty="0"/>
          </a:p>
        </p:txBody>
      </p:sp>
      <p:sp>
        <p:nvSpPr>
          <p:cNvPr id="3" name="Başlık 2">
            <a:extLst>
              <a:ext uri="{FF2B5EF4-FFF2-40B4-BE49-F238E27FC236}">
                <a16:creationId xmlns:a16="http://schemas.microsoft.com/office/drawing/2014/main" id="{7820C841-28E7-0175-FC7B-87251EAB73FC}"/>
              </a:ext>
            </a:extLst>
          </p:cNvPr>
          <p:cNvSpPr>
            <a:spLocks noGrp="1"/>
          </p:cNvSpPr>
          <p:nvPr>
            <p:ph type="title"/>
          </p:nvPr>
        </p:nvSpPr>
        <p:spPr/>
        <p:txBody>
          <a:bodyPr/>
          <a:lstStyle/>
          <a:p>
            <a:r>
              <a:rPr lang="tr-TR" dirty="0"/>
              <a:t>Tarım Planlaması</a:t>
            </a:r>
          </a:p>
        </p:txBody>
      </p:sp>
      <p:sp>
        <p:nvSpPr>
          <p:cNvPr id="5" name="Metin kutusu 4">
            <a:extLst>
              <a:ext uri="{FF2B5EF4-FFF2-40B4-BE49-F238E27FC236}">
                <a16:creationId xmlns:a16="http://schemas.microsoft.com/office/drawing/2014/main" id="{C6451C7A-1FF0-47F5-2451-F5D45DF4F2D6}"/>
              </a:ext>
            </a:extLst>
          </p:cNvPr>
          <p:cNvSpPr txBox="1"/>
          <p:nvPr/>
        </p:nvSpPr>
        <p:spPr>
          <a:xfrm>
            <a:off x="4355976" y="2996952"/>
            <a:ext cx="4591050" cy="1477328"/>
          </a:xfrm>
          <a:prstGeom prst="rect">
            <a:avLst/>
          </a:prstGeom>
          <a:noFill/>
        </p:spPr>
        <p:txBody>
          <a:bodyPr wrap="square">
            <a:spAutoFit/>
          </a:bodyPr>
          <a:lstStyle/>
          <a:p>
            <a:pPr algn="l"/>
            <a:r>
              <a:rPr lang="tr-TR" altLang="en-US"/>
              <a:t>Kullanılabilir alan;</a:t>
            </a:r>
          </a:p>
          <a:p>
            <a:pPr lvl="1"/>
            <a:r>
              <a:rPr lang="tr-TR" altLang="en-US"/>
              <a:t>x11 + x12 + x13 + x14 ≤ 450</a:t>
            </a:r>
          </a:p>
          <a:p>
            <a:pPr lvl="1"/>
            <a:r>
              <a:rPr lang="tr-TR" altLang="en-US"/>
              <a:t>x21 + x22 + x23 + x24 ≤ 500</a:t>
            </a:r>
          </a:p>
          <a:p>
            <a:pPr lvl="1"/>
            <a:r>
              <a:rPr lang="tr-TR" altLang="en-US"/>
              <a:t>x31 + x32 + x33 + x34 ≤ 325</a:t>
            </a:r>
          </a:p>
          <a:p>
            <a:pPr lvl="1"/>
            <a:r>
              <a:rPr lang="tr-TR" altLang="en-US"/>
              <a:t>x41 + x42 + x43 + x44 ≤ 550</a:t>
            </a:r>
            <a:endParaRPr lang="tr-TR"/>
          </a:p>
        </p:txBody>
      </p:sp>
    </p:spTree>
    <p:extLst>
      <p:ext uri="{BB962C8B-B14F-4D97-AF65-F5344CB8AC3E}">
        <p14:creationId xmlns:p14="http://schemas.microsoft.com/office/powerpoint/2010/main" val="184845964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a:extLst>
              <a:ext uri="{FF2B5EF4-FFF2-40B4-BE49-F238E27FC236}">
                <a16:creationId xmlns:a16="http://schemas.microsoft.com/office/drawing/2014/main" id="{FBCCCE4D-0DD4-9CCD-1F06-2CEB127F11A2}"/>
              </a:ext>
            </a:extLst>
          </p:cNvPr>
          <p:cNvSpPr>
            <a:spLocks noGrp="1"/>
          </p:cNvSpPr>
          <p:nvPr>
            <p:ph idx="1"/>
          </p:nvPr>
        </p:nvSpPr>
        <p:spPr/>
        <p:txBody>
          <a:bodyPr/>
          <a:lstStyle/>
          <a:p>
            <a:r>
              <a:rPr lang="tr-TR" dirty="0"/>
              <a:t>b. Denklik kısıtları</a:t>
            </a:r>
          </a:p>
        </p:txBody>
      </p:sp>
      <p:sp>
        <p:nvSpPr>
          <p:cNvPr id="3" name="Başlık 2">
            <a:extLst>
              <a:ext uri="{FF2B5EF4-FFF2-40B4-BE49-F238E27FC236}">
                <a16:creationId xmlns:a16="http://schemas.microsoft.com/office/drawing/2014/main" id="{9BC31E21-4E56-11DC-E978-88719D02D1F2}"/>
              </a:ext>
            </a:extLst>
          </p:cNvPr>
          <p:cNvSpPr>
            <a:spLocks noGrp="1"/>
          </p:cNvSpPr>
          <p:nvPr>
            <p:ph type="title"/>
          </p:nvPr>
        </p:nvSpPr>
        <p:spPr/>
        <p:txBody>
          <a:bodyPr/>
          <a:lstStyle/>
          <a:p>
            <a:r>
              <a:rPr lang="tr-TR" dirty="0"/>
              <a:t>Tarım Planlaması</a:t>
            </a:r>
          </a:p>
        </p:txBody>
      </p:sp>
      <mc:AlternateContent xmlns:mc="http://schemas.openxmlformats.org/markup-compatibility/2006" xmlns:a14="http://schemas.microsoft.com/office/drawing/2010/main">
        <mc:Choice Requires="a14">
          <p:sp>
            <p:nvSpPr>
              <p:cNvPr id="5" name="Metin kutusu 4">
                <a:extLst>
                  <a:ext uri="{FF2B5EF4-FFF2-40B4-BE49-F238E27FC236}">
                    <a16:creationId xmlns:a16="http://schemas.microsoft.com/office/drawing/2014/main" id="{FFEE8134-3AC4-A8D3-329E-42DE2763B0A5}"/>
                  </a:ext>
                </a:extLst>
              </p:cNvPr>
              <p:cNvSpPr txBox="1"/>
              <p:nvPr/>
            </p:nvSpPr>
            <p:spPr>
              <a:xfrm>
                <a:off x="0" y="2060848"/>
                <a:ext cx="8942076" cy="54790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tr-TR" altLang="en-US" sz="1600" i="1" smtClean="0">
                              <a:latin typeface="Cambria Math" panose="02040503050406030204" pitchFamily="18" charset="0"/>
                            </a:rPr>
                          </m:ctrlPr>
                        </m:fPr>
                        <m:num>
                          <m:r>
                            <m:rPr>
                              <m:nor/>
                            </m:rPr>
                            <a:rPr lang="tr-TR" altLang="en-US" sz="1600"/>
                            <m:t>x</m:t>
                          </m:r>
                          <m:r>
                            <m:rPr>
                              <m:nor/>
                            </m:rPr>
                            <a:rPr lang="tr-TR" altLang="en-US" sz="1600" i="0"/>
                            <m:t>11 + </m:t>
                          </m:r>
                          <m:r>
                            <m:rPr>
                              <m:nor/>
                            </m:rPr>
                            <a:rPr lang="tr-TR" altLang="en-US" sz="1600"/>
                            <m:t>x</m:t>
                          </m:r>
                          <m:r>
                            <m:rPr>
                              <m:nor/>
                            </m:rPr>
                            <a:rPr lang="tr-TR" altLang="en-US" sz="1600" i="0"/>
                            <m:t>21 + </m:t>
                          </m:r>
                          <m:r>
                            <m:rPr>
                              <m:nor/>
                            </m:rPr>
                            <a:rPr lang="tr-TR" altLang="en-US" sz="1600"/>
                            <m:t>x</m:t>
                          </m:r>
                          <m:r>
                            <m:rPr>
                              <m:nor/>
                            </m:rPr>
                            <a:rPr lang="tr-TR" altLang="en-US" sz="1600" i="0"/>
                            <m:t>31 + </m:t>
                          </m:r>
                          <m:r>
                            <m:rPr>
                              <m:nor/>
                            </m:rPr>
                            <a:rPr lang="tr-TR" altLang="en-US" sz="1600"/>
                            <m:t>x</m:t>
                          </m:r>
                          <m:r>
                            <m:rPr>
                              <m:nor/>
                            </m:rPr>
                            <a:rPr lang="tr-TR" altLang="en-US" sz="1600" i="0"/>
                            <m:t>41</m:t>
                          </m:r>
                        </m:num>
                        <m:den>
                          <m:r>
                            <a:rPr lang="tr-TR" altLang="en-US" sz="1600" b="0" i="1" smtClean="0">
                              <a:latin typeface="Cambria Math" panose="02040503050406030204" pitchFamily="18" charset="0"/>
                            </a:rPr>
                            <m:t>450</m:t>
                          </m:r>
                        </m:den>
                      </m:f>
                      <m:r>
                        <a:rPr lang="tr-TR" altLang="en-US" sz="1600" b="0" i="1" smtClean="0">
                          <a:latin typeface="Cambria Math" panose="02040503050406030204" pitchFamily="18" charset="0"/>
                        </a:rPr>
                        <m:t>=</m:t>
                      </m:r>
                      <m:f>
                        <m:fPr>
                          <m:ctrlPr>
                            <a:rPr lang="tr-TR" altLang="en-US" sz="1600" b="0" i="1" smtClean="0">
                              <a:latin typeface="Cambria Math" panose="02040503050406030204" pitchFamily="18" charset="0"/>
                            </a:rPr>
                          </m:ctrlPr>
                        </m:fPr>
                        <m:num>
                          <m:r>
                            <m:rPr>
                              <m:nor/>
                            </m:rPr>
                            <a:rPr lang="tr-TR" altLang="en-US" sz="1600"/>
                            <m:t>x</m:t>
                          </m:r>
                          <m:r>
                            <m:rPr>
                              <m:nor/>
                            </m:rPr>
                            <a:rPr lang="tr-TR" altLang="en-US" sz="1600" i="0"/>
                            <m:t>12 + </m:t>
                          </m:r>
                          <m:r>
                            <m:rPr>
                              <m:nor/>
                            </m:rPr>
                            <a:rPr lang="tr-TR" altLang="en-US" sz="1600"/>
                            <m:t>x</m:t>
                          </m:r>
                          <m:r>
                            <m:rPr>
                              <m:nor/>
                            </m:rPr>
                            <a:rPr lang="tr-TR" altLang="en-US" sz="1600" i="0"/>
                            <m:t>22 + </m:t>
                          </m:r>
                          <m:r>
                            <m:rPr>
                              <m:nor/>
                            </m:rPr>
                            <a:rPr lang="tr-TR" altLang="en-US" sz="1600"/>
                            <m:t>x</m:t>
                          </m:r>
                          <m:r>
                            <m:rPr>
                              <m:nor/>
                            </m:rPr>
                            <a:rPr lang="tr-TR" altLang="en-US" sz="1600" i="0"/>
                            <m:t>32 + </m:t>
                          </m:r>
                          <m:r>
                            <m:rPr>
                              <m:nor/>
                            </m:rPr>
                            <a:rPr lang="tr-TR" altLang="en-US" sz="1600"/>
                            <m:t>x</m:t>
                          </m:r>
                          <m:r>
                            <m:rPr>
                              <m:nor/>
                            </m:rPr>
                            <a:rPr lang="tr-TR" altLang="en-US" sz="1600" i="0"/>
                            <m:t>42</m:t>
                          </m:r>
                        </m:num>
                        <m:den>
                          <m:r>
                            <a:rPr lang="tr-TR" altLang="en-US" sz="1600" b="0" i="1" smtClean="0">
                              <a:latin typeface="Cambria Math" panose="02040503050406030204" pitchFamily="18" charset="0"/>
                            </a:rPr>
                            <m:t>500</m:t>
                          </m:r>
                        </m:den>
                      </m:f>
                      <m:r>
                        <a:rPr lang="tr-TR" altLang="en-US" sz="1600" b="0" i="1" smtClean="0">
                          <a:latin typeface="Cambria Math" panose="02040503050406030204" pitchFamily="18" charset="0"/>
                        </a:rPr>
                        <m:t>=</m:t>
                      </m:r>
                      <m:f>
                        <m:fPr>
                          <m:ctrlPr>
                            <a:rPr lang="tr-TR" altLang="en-US" sz="1600" b="0" i="1" smtClean="0">
                              <a:latin typeface="Cambria Math" panose="02040503050406030204" pitchFamily="18" charset="0"/>
                            </a:rPr>
                          </m:ctrlPr>
                        </m:fPr>
                        <m:num>
                          <m:r>
                            <m:rPr>
                              <m:nor/>
                            </m:rPr>
                            <a:rPr lang="tr-TR" altLang="en-US" sz="1600"/>
                            <m:t>x</m:t>
                          </m:r>
                          <m:r>
                            <m:rPr>
                              <m:nor/>
                            </m:rPr>
                            <a:rPr lang="tr-TR" altLang="en-US" sz="1600" i="0"/>
                            <m:t>13 + </m:t>
                          </m:r>
                          <m:r>
                            <m:rPr>
                              <m:nor/>
                            </m:rPr>
                            <a:rPr lang="tr-TR" altLang="en-US" sz="1600"/>
                            <m:t>x</m:t>
                          </m:r>
                          <m:r>
                            <m:rPr>
                              <m:nor/>
                            </m:rPr>
                            <a:rPr lang="tr-TR" altLang="en-US" sz="1600" i="0"/>
                            <m:t>23 + </m:t>
                          </m:r>
                          <m:r>
                            <m:rPr>
                              <m:nor/>
                            </m:rPr>
                            <a:rPr lang="tr-TR" altLang="en-US" sz="1600"/>
                            <m:t>x</m:t>
                          </m:r>
                          <m:r>
                            <m:rPr>
                              <m:nor/>
                            </m:rPr>
                            <a:rPr lang="tr-TR" altLang="en-US" sz="1600" i="0"/>
                            <m:t>33 + </m:t>
                          </m:r>
                          <m:r>
                            <m:rPr>
                              <m:nor/>
                            </m:rPr>
                            <a:rPr lang="tr-TR" altLang="en-US" sz="1600"/>
                            <m:t>x</m:t>
                          </m:r>
                          <m:r>
                            <m:rPr>
                              <m:nor/>
                            </m:rPr>
                            <a:rPr lang="tr-TR" altLang="en-US" sz="1600" i="0"/>
                            <m:t>43</m:t>
                          </m:r>
                        </m:num>
                        <m:den>
                          <m:r>
                            <a:rPr lang="tr-TR" altLang="en-US" sz="1600" b="0" i="1" smtClean="0">
                              <a:latin typeface="Cambria Math" panose="02040503050406030204" pitchFamily="18" charset="0"/>
                            </a:rPr>
                            <m:t>325</m:t>
                          </m:r>
                        </m:den>
                      </m:f>
                      <m:r>
                        <a:rPr lang="tr-TR" altLang="en-US" sz="1600" b="0" i="1" smtClean="0">
                          <a:latin typeface="Cambria Math" panose="02040503050406030204" pitchFamily="18" charset="0"/>
                        </a:rPr>
                        <m:t>=</m:t>
                      </m:r>
                      <m:f>
                        <m:fPr>
                          <m:ctrlPr>
                            <a:rPr lang="tr-TR" altLang="en-US" sz="1600" b="0" i="1" smtClean="0">
                              <a:latin typeface="Cambria Math" panose="02040503050406030204" pitchFamily="18" charset="0"/>
                            </a:rPr>
                          </m:ctrlPr>
                        </m:fPr>
                        <m:num>
                          <m:r>
                            <m:rPr>
                              <m:nor/>
                            </m:rPr>
                            <a:rPr lang="tr-TR" altLang="en-US" sz="1600"/>
                            <m:t>x</m:t>
                          </m:r>
                          <m:r>
                            <m:rPr>
                              <m:nor/>
                            </m:rPr>
                            <a:rPr lang="tr-TR" altLang="en-US" sz="1600" i="0"/>
                            <m:t>14 + </m:t>
                          </m:r>
                          <m:r>
                            <m:rPr>
                              <m:nor/>
                            </m:rPr>
                            <a:rPr lang="tr-TR" altLang="en-US" sz="1600"/>
                            <m:t>x</m:t>
                          </m:r>
                          <m:r>
                            <m:rPr>
                              <m:nor/>
                            </m:rPr>
                            <a:rPr lang="tr-TR" altLang="en-US" sz="1600" i="0"/>
                            <m:t>24 + </m:t>
                          </m:r>
                          <m:r>
                            <m:rPr>
                              <m:nor/>
                            </m:rPr>
                            <a:rPr lang="tr-TR" altLang="en-US" sz="1600"/>
                            <m:t>x</m:t>
                          </m:r>
                          <m:r>
                            <m:rPr>
                              <m:nor/>
                            </m:rPr>
                            <a:rPr lang="tr-TR" altLang="en-US" sz="1600" i="0"/>
                            <m:t>34 + </m:t>
                          </m:r>
                          <m:r>
                            <m:rPr>
                              <m:nor/>
                            </m:rPr>
                            <a:rPr lang="tr-TR" altLang="en-US" sz="1600"/>
                            <m:t>x</m:t>
                          </m:r>
                          <m:r>
                            <m:rPr>
                              <m:nor/>
                            </m:rPr>
                            <a:rPr lang="tr-TR" altLang="en-US" sz="1600" i="0"/>
                            <m:t>44</m:t>
                          </m:r>
                        </m:num>
                        <m:den>
                          <m:r>
                            <a:rPr lang="tr-TR" altLang="en-US" sz="1600" b="0" i="1" smtClean="0">
                              <a:latin typeface="Cambria Math" panose="02040503050406030204" pitchFamily="18" charset="0"/>
                            </a:rPr>
                            <m:t>550</m:t>
                          </m:r>
                        </m:den>
                      </m:f>
                    </m:oMath>
                  </m:oMathPara>
                </a14:m>
                <a:endParaRPr lang="tr-TR" sz="1600" dirty="0"/>
              </a:p>
            </p:txBody>
          </p:sp>
        </mc:Choice>
        <mc:Fallback xmlns="">
          <p:sp>
            <p:nvSpPr>
              <p:cNvPr id="5" name="Metin kutusu 4">
                <a:extLst>
                  <a:ext uri="{FF2B5EF4-FFF2-40B4-BE49-F238E27FC236}">
                    <a16:creationId xmlns:a16="http://schemas.microsoft.com/office/drawing/2014/main" id="{FFEE8134-3AC4-A8D3-329E-42DE2763B0A5}"/>
                  </a:ext>
                </a:extLst>
              </p:cNvPr>
              <p:cNvSpPr txBox="1">
                <a:spLocks noRot="1" noChangeAspect="1" noMove="1" noResize="1" noEditPoints="1" noAdjustHandles="1" noChangeArrowheads="1" noChangeShapeType="1" noTextEdit="1"/>
              </p:cNvSpPr>
              <p:nvPr/>
            </p:nvSpPr>
            <p:spPr>
              <a:xfrm>
                <a:off x="0" y="2060848"/>
                <a:ext cx="8942076" cy="547907"/>
              </a:xfrm>
              <a:prstGeom prst="rect">
                <a:avLst/>
              </a:prstGeom>
              <a:blipFill>
                <a:blip r:embed="rId2"/>
                <a:stretch>
                  <a:fillRect/>
                </a:stretch>
              </a:blipFill>
            </p:spPr>
            <p:txBody>
              <a:bodyPr/>
              <a:lstStyle/>
              <a:p>
                <a:r>
                  <a:rPr lang="tr-TR">
                    <a:noFill/>
                  </a:rPr>
                  <a:t> </a:t>
                </a:r>
              </a:p>
            </p:txBody>
          </p:sp>
        </mc:Fallback>
      </mc:AlternateContent>
      <p:sp>
        <p:nvSpPr>
          <p:cNvPr id="7" name="Metin kutusu 6">
            <a:extLst>
              <a:ext uri="{FF2B5EF4-FFF2-40B4-BE49-F238E27FC236}">
                <a16:creationId xmlns:a16="http://schemas.microsoft.com/office/drawing/2014/main" id="{5A3567BF-DBC9-88AA-85C9-5E8D8D1A2F16}"/>
              </a:ext>
            </a:extLst>
          </p:cNvPr>
          <p:cNvSpPr txBox="1"/>
          <p:nvPr/>
        </p:nvSpPr>
        <p:spPr>
          <a:xfrm>
            <a:off x="827584" y="3325895"/>
            <a:ext cx="7920880" cy="1708160"/>
          </a:xfrm>
          <a:prstGeom prst="rect">
            <a:avLst/>
          </a:prstGeom>
          <a:noFill/>
        </p:spPr>
        <p:txBody>
          <a:bodyPr wrap="square">
            <a:spAutoFit/>
          </a:bodyPr>
          <a:lstStyle/>
          <a:p>
            <a:pPr algn="l"/>
            <a:r>
              <a:rPr lang="tr-TR" altLang="en-US" sz="1500" i="1" dirty="0">
                <a:solidFill>
                  <a:schemeClr val="tx1">
                    <a:lumMod val="65000"/>
                    <a:lumOff val="35000"/>
                  </a:schemeClr>
                </a:solidFill>
                <a:latin typeface="+mj-lt"/>
                <a:ea typeface="맑은 고딕" pitchFamily="50" charset="-127"/>
              </a:rPr>
              <a:t>Buradan aşağıdaki kısıtlar elde edilir;</a:t>
            </a:r>
          </a:p>
          <a:p>
            <a:pPr algn="l"/>
            <a:endParaRPr lang="tr-TR" altLang="en-US" sz="1500" i="1" dirty="0">
              <a:solidFill>
                <a:schemeClr val="tx1">
                  <a:lumMod val="65000"/>
                  <a:lumOff val="35000"/>
                </a:schemeClr>
              </a:solidFill>
              <a:latin typeface="+mj-lt"/>
              <a:ea typeface="맑은 고딕" pitchFamily="50" charset="-127"/>
            </a:endParaRPr>
          </a:p>
          <a:p>
            <a:pPr algn="l"/>
            <a:r>
              <a:rPr lang="tr-TR" altLang="en-US" sz="1500" i="1" dirty="0">
                <a:solidFill>
                  <a:schemeClr val="tx1">
                    <a:lumMod val="65000"/>
                    <a:lumOff val="35000"/>
                  </a:schemeClr>
                </a:solidFill>
                <a:latin typeface="+mj-lt"/>
                <a:ea typeface="맑은 고딕" pitchFamily="50" charset="-127"/>
              </a:rPr>
              <a:t>550 × (x13 + x23 + x33 + x43) − 325 × (x14 + x24 + x34 + x44) = 0</a:t>
            </a:r>
          </a:p>
          <a:p>
            <a:pPr algn="l"/>
            <a:endParaRPr lang="tr-TR" altLang="en-US" sz="1500" i="1" dirty="0">
              <a:solidFill>
                <a:schemeClr val="tx1">
                  <a:lumMod val="65000"/>
                  <a:lumOff val="35000"/>
                </a:schemeClr>
              </a:solidFill>
              <a:latin typeface="+mj-lt"/>
              <a:ea typeface="맑은 고딕" pitchFamily="50" charset="-127"/>
            </a:endParaRPr>
          </a:p>
          <a:p>
            <a:pPr algn="l"/>
            <a:r>
              <a:rPr lang="tr-TR" altLang="en-US" sz="1500" i="1" dirty="0">
                <a:solidFill>
                  <a:schemeClr val="tx1">
                    <a:lumMod val="65000"/>
                    <a:lumOff val="35000"/>
                  </a:schemeClr>
                </a:solidFill>
                <a:latin typeface="+mj-lt"/>
                <a:ea typeface="맑은 고딕" pitchFamily="50" charset="-127"/>
              </a:rPr>
              <a:t>500 × (x11 + x21 + x31 + x41) − 450 × (x12 + x22 + x32 + x42) = 0</a:t>
            </a:r>
          </a:p>
          <a:p>
            <a:pPr algn="l"/>
            <a:endParaRPr lang="tr-TR" altLang="en-US" sz="1500" i="1" dirty="0">
              <a:solidFill>
                <a:schemeClr val="tx1">
                  <a:lumMod val="65000"/>
                  <a:lumOff val="35000"/>
                </a:schemeClr>
              </a:solidFill>
              <a:latin typeface="+mj-lt"/>
              <a:ea typeface="맑은 고딕" pitchFamily="50" charset="-127"/>
            </a:endParaRPr>
          </a:p>
          <a:p>
            <a:pPr algn="l"/>
            <a:r>
              <a:rPr lang="tr-TR" altLang="en-US" sz="1500" i="1" dirty="0">
                <a:solidFill>
                  <a:schemeClr val="tx1">
                    <a:lumMod val="65000"/>
                    <a:lumOff val="35000"/>
                  </a:schemeClr>
                </a:solidFill>
                <a:latin typeface="+mj-lt"/>
                <a:ea typeface="맑은 고딕" pitchFamily="50" charset="-127"/>
              </a:rPr>
              <a:t>550 × (x11 + x21 + x31 + x41) − 450 × (x14 + x24 + x34 + x44) = 0</a:t>
            </a:r>
          </a:p>
        </p:txBody>
      </p:sp>
    </p:spTree>
    <p:extLst>
      <p:ext uri="{BB962C8B-B14F-4D97-AF65-F5344CB8AC3E}">
        <p14:creationId xmlns:p14="http://schemas.microsoft.com/office/powerpoint/2010/main" val="123550222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a:extLst>
              <a:ext uri="{FF2B5EF4-FFF2-40B4-BE49-F238E27FC236}">
                <a16:creationId xmlns:a16="http://schemas.microsoft.com/office/drawing/2014/main" id="{2765B827-9154-1220-4C1B-E406B8100E24}"/>
              </a:ext>
            </a:extLst>
          </p:cNvPr>
          <p:cNvSpPr>
            <a:spLocks noGrp="1"/>
          </p:cNvSpPr>
          <p:nvPr>
            <p:ph idx="1"/>
          </p:nvPr>
        </p:nvSpPr>
        <p:spPr/>
        <p:txBody>
          <a:bodyPr>
            <a:normAutofit fontScale="92500" lnSpcReduction="10000"/>
          </a:bodyPr>
          <a:lstStyle/>
          <a:p>
            <a:r>
              <a:rPr lang="tr-TR" dirty="0">
                <a:effectLst/>
              </a:rPr>
              <a:t>Beş günlük yiyecek ihtiyacını karşılayan bir lokantacı günlük temiz havlu </a:t>
            </a:r>
            <a:r>
              <a:rPr lang="tr-TR" dirty="0" err="1">
                <a:effectLst/>
              </a:rPr>
              <a:t>tedarikleme</a:t>
            </a:r>
            <a:r>
              <a:rPr lang="tr-TR" dirty="0">
                <a:effectLst/>
              </a:rPr>
              <a:t> konusunda bir karar problemi ile karşı karşıyadır. Beş günlük ihtiyacının sırayla 110, 210, 190, 120 ve 100 olduğunu bilmektedir. Bu alternatifler şunlardır:</a:t>
            </a:r>
          </a:p>
          <a:p>
            <a:pPr>
              <a:lnSpc>
                <a:spcPct val="100000"/>
              </a:lnSpc>
              <a:buFont typeface="Arial" panose="020B0604020202020204" pitchFamily="34" charset="0"/>
              <a:buChar char="•"/>
            </a:pPr>
            <a:r>
              <a:rPr lang="tr-TR" dirty="0">
                <a:effectLst/>
              </a:rPr>
              <a:t>Yeni bir havlunun satın alma fiyatı 10 ₺'</a:t>
            </a:r>
            <a:r>
              <a:rPr lang="tr-TR" dirty="0" err="1">
                <a:effectLst/>
              </a:rPr>
              <a:t>dir</a:t>
            </a:r>
            <a:r>
              <a:rPr lang="tr-TR" dirty="0">
                <a:effectLst/>
              </a:rPr>
              <a:t>.</a:t>
            </a:r>
          </a:p>
          <a:p>
            <a:pPr>
              <a:lnSpc>
                <a:spcPct val="100000"/>
              </a:lnSpc>
              <a:buFont typeface="Arial" panose="020B0604020202020204" pitchFamily="34" charset="0"/>
              <a:buChar char="•"/>
            </a:pPr>
            <a:r>
              <a:rPr lang="tr-TR" dirty="0">
                <a:effectLst/>
              </a:rPr>
              <a:t>Parça başına 3 ₺ maliyetle 48 saat veya 5 ₺ maliyette 24 saat serviste kalabilen kirli havlular çamaşırhaneye gönderilmektedir.</a:t>
            </a:r>
          </a:p>
          <a:p>
            <a:pPr>
              <a:lnSpc>
                <a:spcPct val="100000"/>
              </a:lnSpc>
            </a:pPr>
            <a:r>
              <a:rPr lang="tr-TR" dirty="0">
                <a:effectLst/>
              </a:rPr>
              <a:t>i. günde satın alınan havlu sayısı x, 24 saat ve 48 saatlik servis için i. günde gönderilen kirli havlu sayısı sıra ile y, ve z, olsun. i. günde kullanılan, fakat aynı günde çamaşırhaneye gönderilmeyen kirli havlu sayısını v, göstersin.</a:t>
            </a:r>
          </a:p>
          <a:p>
            <a:pPr>
              <a:lnSpc>
                <a:spcPct val="100000"/>
              </a:lnSpc>
              <a:buFont typeface="Arial" panose="020B0604020202020204" pitchFamily="34" charset="0"/>
              <a:buChar char="•"/>
            </a:pPr>
            <a:r>
              <a:rPr lang="tr-TR" dirty="0">
                <a:effectLst/>
              </a:rPr>
              <a:t>Birinci ve ikinci günde lokantacı havluları satın almak zorunda kaldığından ilk iki gün için x1 = 110 ve x2 =210 olacaktır. Birinci gün sonunda v, kirli havlular envanterde bırakılırken 24 saat ve 48 saatlik servis için sırayla y, ve z, adet gönderecektir. Dolayısıyla y, ve z, üçüncü ve dördüncü günün başında kullanılmak üzere çamaşırhaneden alınacaktır.</a:t>
            </a:r>
          </a:p>
          <a:p>
            <a:pPr>
              <a:lnSpc>
                <a:spcPct val="100000"/>
              </a:lnSpc>
            </a:pPr>
            <a:endParaRPr lang="tr-TR" dirty="0">
              <a:effectLst/>
            </a:endParaRPr>
          </a:p>
          <a:p>
            <a:pPr>
              <a:lnSpc>
                <a:spcPct val="100000"/>
              </a:lnSpc>
              <a:buFont typeface="Arial" panose="020B0604020202020204" pitchFamily="34" charset="0"/>
              <a:buChar char="•"/>
            </a:pPr>
            <a:r>
              <a:rPr lang="tr-TR" dirty="0">
                <a:effectLst/>
              </a:rPr>
              <a:t>Benzer şekilde ikinci gün için, y, beşinci günün başında alınırken, y, ve z, dördüncü ve beşinci günün başında kullanılmak üzere alınacaklardır. Z, miktarı, gönderme planlama periyodunu geçen altıncı günde alınırsa, sıfıra eşit olacaktır. Dolayısıyla beş gün için temiz havluların tedarik edilmesi aşağıdaki tablodaki gibi özetlenir:</a:t>
            </a:r>
          </a:p>
          <a:p>
            <a:br>
              <a:rPr lang="tr-TR" dirty="0">
                <a:effectLst/>
              </a:rPr>
            </a:br>
            <a:endParaRPr lang="tr-TR" dirty="0"/>
          </a:p>
        </p:txBody>
      </p:sp>
      <p:sp>
        <p:nvSpPr>
          <p:cNvPr id="3" name="Başlık 2">
            <a:extLst>
              <a:ext uri="{FF2B5EF4-FFF2-40B4-BE49-F238E27FC236}">
                <a16:creationId xmlns:a16="http://schemas.microsoft.com/office/drawing/2014/main" id="{EDCE937C-E9B7-3B43-B077-AAB82DA991E3}"/>
              </a:ext>
            </a:extLst>
          </p:cNvPr>
          <p:cNvSpPr>
            <a:spLocks noGrp="1"/>
          </p:cNvSpPr>
          <p:nvPr>
            <p:ph type="title"/>
          </p:nvPr>
        </p:nvSpPr>
        <p:spPr/>
        <p:txBody>
          <a:bodyPr/>
          <a:lstStyle/>
          <a:p>
            <a:r>
              <a:rPr lang="tr-TR" dirty="0"/>
              <a:t>Tedarik Problemi</a:t>
            </a:r>
          </a:p>
        </p:txBody>
      </p:sp>
      <p:pic>
        <p:nvPicPr>
          <p:cNvPr id="5" name="Resim 4">
            <a:extLst>
              <a:ext uri="{FF2B5EF4-FFF2-40B4-BE49-F238E27FC236}">
                <a16:creationId xmlns:a16="http://schemas.microsoft.com/office/drawing/2014/main" id="{0E80B480-0326-7D38-9790-C4F0E50C401E}"/>
              </a:ext>
            </a:extLst>
          </p:cNvPr>
          <p:cNvPicPr>
            <a:picLocks noChangeAspect="1"/>
          </p:cNvPicPr>
          <p:nvPr/>
        </p:nvPicPr>
        <p:blipFill>
          <a:blip r:embed="rId2"/>
          <a:stretch>
            <a:fillRect/>
          </a:stretch>
        </p:blipFill>
        <p:spPr>
          <a:xfrm>
            <a:off x="5652121" y="5437707"/>
            <a:ext cx="3096344" cy="1388016"/>
          </a:xfrm>
          <a:prstGeom prst="rect">
            <a:avLst/>
          </a:prstGeom>
        </p:spPr>
      </p:pic>
    </p:spTree>
    <p:extLst>
      <p:ext uri="{BB962C8B-B14F-4D97-AF65-F5344CB8AC3E}">
        <p14:creationId xmlns:p14="http://schemas.microsoft.com/office/powerpoint/2010/main" val="341525320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a:extLst>
              <a:ext uri="{FF2B5EF4-FFF2-40B4-BE49-F238E27FC236}">
                <a16:creationId xmlns:a16="http://schemas.microsoft.com/office/drawing/2014/main" id="{8FB3D8D2-2E20-93C8-8847-06A58B92A53F}"/>
              </a:ext>
            </a:extLst>
          </p:cNvPr>
          <p:cNvSpPr>
            <a:spLocks noGrp="1"/>
          </p:cNvSpPr>
          <p:nvPr>
            <p:ph idx="1"/>
          </p:nvPr>
        </p:nvSpPr>
        <p:spPr/>
        <p:txBody>
          <a:bodyPr>
            <a:normAutofit fontScale="92500" lnSpcReduction="10000"/>
          </a:bodyPr>
          <a:lstStyle/>
          <a:p>
            <a:pPr algn="l"/>
            <a:r>
              <a:rPr lang="tr-TR" altLang="en-US" sz="1500" dirty="0"/>
              <a:t>Tablodan;</a:t>
            </a:r>
          </a:p>
          <a:p>
            <a:pPr lvl="2"/>
            <a:r>
              <a:rPr lang="tr-TR" altLang="en-US" sz="1500" dirty="0"/>
              <a:t>x1 = 100, x2 = 210,</a:t>
            </a:r>
          </a:p>
          <a:p>
            <a:pPr lvl="2"/>
            <a:r>
              <a:rPr lang="tr-TR" altLang="en-US" sz="1500" dirty="0"/>
              <a:t>x3 + y1 = 190,</a:t>
            </a:r>
          </a:p>
          <a:p>
            <a:pPr lvl="2"/>
            <a:r>
              <a:rPr lang="tr-TR" altLang="en-US" sz="1500" dirty="0"/>
              <a:t>x4 + y2 + z1 = 120,</a:t>
            </a:r>
          </a:p>
          <a:p>
            <a:pPr lvl="2"/>
            <a:r>
              <a:rPr lang="tr-TR" altLang="en-US" sz="1500" dirty="0"/>
              <a:t>x5 + y3 + z2 = 100</a:t>
            </a:r>
          </a:p>
          <a:p>
            <a:pPr algn="l"/>
            <a:r>
              <a:rPr lang="tr-TR" altLang="en-US" sz="1500" dirty="0"/>
              <a:t>sınırlayıcı koşulları yazılır. Bunlardan ilk ikisi ilk iki günlük çözümü verir ve dolayısıyla problemin genel yazılışından elimine edilebilir. Diğer sınırlayıcı koşullardan </a:t>
            </a:r>
            <a:r>
              <a:rPr lang="tr-TR" altLang="en-US" sz="1500" dirty="0" err="1"/>
              <a:t>yi</a:t>
            </a:r>
            <a:r>
              <a:rPr lang="tr-TR" altLang="en-US" sz="1500" dirty="0"/>
              <a:t> + </a:t>
            </a:r>
            <a:r>
              <a:rPr lang="tr-TR" altLang="en-US" sz="1500" dirty="0" err="1"/>
              <a:t>zi</a:t>
            </a:r>
            <a:r>
              <a:rPr lang="tr-TR" altLang="en-US" sz="1500" dirty="0"/>
              <a:t> + vi, </a:t>
            </a:r>
            <a:r>
              <a:rPr lang="tr-TR" altLang="en-US" sz="1500" dirty="0" err="1"/>
              <a:t>nin</a:t>
            </a:r>
            <a:r>
              <a:rPr lang="tr-TR" altLang="en-US" sz="1500" dirty="0"/>
              <a:t> i. günde kirli havlu sayısını asmayacağı söylenebilir. i günde kirli havlu sayısı, i günde kullanılan miktar ile (i-1). günde bırakılan miktarın toplamı olmaktadır.</a:t>
            </a:r>
          </a:p>
          <a:p>
            <a:pPr algn="l"/>
            <a:endParaRPr lang="tr-TR" altLang="en-US" sz="1500" dirty="0"/>
          </a:p>
          <a:p>
            <a:pPr algn="l"/>
            <a:r>
              <a:rPr lang="tr-TR" altLang="en-US" sz="1500" dirty="0"/>
              <a:t>Bu sınırlayıcı koşullar</a:t>
            </a:r>
          </a:p>
          <a:p>
            <a:pPr lvl="2"/>
            <a:r>
              <a:rPr lang="tr-TR" altLang="en-US" sz="1500" dirty="0"/>
              <a:t>y1 + z1 + v1 = 110</a:t>
            </a:r>
          </a:p>
          <a:p>
            <a:pPr lvl="2"/>
            <a:r>
              <a:rPr lang="pl-PL" altLang="en-US" sz="1500" dirty="0"/>
              <a:t>y2 + z2 + v2 = 210 + v1</a:t>
            </a:r>
          </a:p>
          <a:p>
            <a:pPr lvl="2"/>
            <a:r>
              <a:rPr lang="pl-PL" altLang="en-US" sz="1500" dirty="0"/>
              <a:t>y3 + z3 + v3 = 190 + v2</a:t>
            </a:r>
          </a:p>
          <a:p>
            <a:pPr lvl="2"/>
            <a:r>
              <a:rPr lang="pl-PL" altLang="en-US" sz="1500" dirty="0"/>
              <a:t>y4 + z4 + v4 = 120 + v3</a:t>
            </a:r>
          </a:p>
          <a:p>
            <a:pPr lvl="2"/>
            <a:r>
              <a:rPr lang="pl-PL" altLang="en-US" sz="1500" dirty="0"/>
              <a:t>y5 + z5 + v5 = 100 + v4</a:t>
            </a:r>
            <a:endParaRPr lang="tr-TR" altLang="en-US" sz="1500" dirty="0"/>
          </a:p>
          <a:p>
            <a:pPr algn="l"/>
            <a:r>
              <a:rPr lang="tr-TR" altLang="en-US" sz="1500" dirty="0"/>
              <a:t>bağıntıları ile verilir. y4, z4, y5 ve z5 çamaşırhaneye gönderilirlerse beş günlük planlama periyodundan sonra alınacaklarından son iki sınırlayıcı koşulun önemi yoktur.</a:t>
            </a:r>
          </a:p>
          <a:p>
            <a:pPr algn="l"/>
            <a:r>
              <a:rPr lang="tr-TR" altLang="en-US" sz="1500" dirty="0"/>
              <a:t>Bu nedenle dördüncü ve beşinci günler için karar herhangi bir kirli havlunun gönderilmemesi;</a:t>
            </a:r>
          </a:p>
          <a:p>
            <a:pPr algn="l"/>
            <a:r>
              <a:rPr lang="tr-TR" altLang="en-US" sz="1500" dirty="0"/>
              <a:t>bu ise y4 = z4 = y5 = z5 = 0 olmasıdır. Aynı muhakeme z3,’e uygulanarak z3 = 0 olur. Problemin topluca formüle edilmesi aşağıdaki gibi olur;</a:t>
            </a:r>
          </a:p>
        </p:txBody>
      </p:sp>
      <p:sp>
        <p:nvSpPr>
          <p:cNvPr id="3" name="Başlık 2">
            <a:extLst>
              <a:ext uri="{FF2B5EF4-FFF2-40B4-BE49-F238E27FC236}">
                <a16:creationId xmlns:a16="http://schemas.microsoft.com/office/drawing/2014/main" id="{57989F1A-2DDD-1250-1050-0AFCFD86096B}"/>
              </a:ext>
            </a:extLst>
          </p:cNvPr>
          <p:cNvSpPr>
            <a:spLocks noGrp="1"/>
          </p:cNvSpPr>
          <p:nvPr>
            <p:ph type="title"/>
          </p:nvPr>
        </p:nvSpPr>
        <p:spPr/>
        <p:txBody>
          <a:bodyPr/>
          <a:lstStyle/>
          <a:p>
            <a:r>
              <a:rPr lang="tr-TR" dirty="0"/>
              <a:t>Tedarik Problemi</a:t>
            </a:r>
          </a:p>
        </p:txBody>
      </p:sp>
    </p:spTree>
    <p:extLst>
      <p:ext uri="{BB962C8B-B14F-4D97-AF65-F5344CB8AC3E}">
        <p14:creationId xmlns:p14="http://schemas.microsoft.com/office/powerpoint/2010/main" val="40792412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a:extLst>
              <a:ext uri="{FF2B5EF4-FFF2-40B4-BE49-F238E27FC236}">
                <a16:creationId xmlns:a16="http://schemas.microsoft.com/office/drawing/2014/main" id="{75CA64F1-9148-2578-FF73-5E172D877FC2}"/>
              </a:ext>
            </a:extLst>
          </p:cNvPr>
          <p:cNvSpPr>
            <a:spLocks noGrp="1"/>
          </p:cNvSpPr>
          <p:nvPr>
            <p:ph idx="1"/>
          </p:nvPr>
        </p:nvSpPr>
        <p:spPr/>
        <p:txBody>
          <a:bodyPr>
            <a:normAutofit/>
          </a:bodyPr>
          <a:lstStyle/>
          <a:p>
            <a:pPr algn="ctr"/>
            <a:r>
              <a:rPr lang="tr-TR" altLang="en-US" sz="2000" dirty="0" err="1"/>
              <a:t>Min</a:t>
            </a:r>
            <a:r>
              <a:rPr lang="tr-TR" altLang="en-US" sz="2000" dirty="0"/>
              <a:t> Z = 10(x3 + x4 + x5) + 5(y1 + y2 + y3) + 3(z1 + z2)</a:t>
            </a:r>
          </a:p>
          <a:p>
            <a:pPr algn="ctr"/>
            <a:endParaRPr lang="tr-TR" altLang="en-US" sz="2000" dirty="0"/>
          </a:p>
          <a:p>
            <a:pPr algn="ctr"/>
            <a:r>
              <a:rPr lang="tr-TR" altLang="en-US" sz="2000" dirty="0"/>
              <a:t>x3 + y1 = 190</a:t>
            </a:r>
          </a:p>
          <a:p>
            <a:pPr algn="ctr"/>
            <a:r>
              <a:rPr lang="tr-TR" altLang="en-US" sz="2000" dirty="0"/>
              <a:t>x4 + y2 + z1 = 120</a:t>
            </a:r>
          </a:p>
          <a:p>
            <a:pPr algn="ctr"/>
            <a:r>
              <a:rPr lang="tr-TR" altLang="en-US" sz="2000" dirty="0"/>
              <a:t>x5 + y3 + z2 = 100</a:t>
            </a:r>
          </a:p>
          <a:p>
            <a:pPr algn="ctr"/>
            <a:r>
              <a:rPr lang="tr-TR" altLang="en-US" sz="2000" dirty="0"/>
              <a:t>y1 + z1 + v1 = 110</a:t>
            </a:r>
          </a:p>
          <a:p>
            <a:pPr algn="ctr"/>
            <a:r>
              <a:rPr lang="pl-PL" altLang="en-US" sz="2000" dirty="0"/>
              <a:t>y2 + z2 + v2 = 210 + v1</a:t>
            </a:r>
          </a:p>
          <a:p>
            <a:pPr algn="ctr"/>
            <a:r>
              <a:rPr lang="pl-PL" altLang="en-US" sz="2000" dirty="0"/>
              <a:t>y3 + z3 + v3 = 190 + v2</a:t>
            </a:r>
            <a:endParaRPr lang="tr-TR" altLang="en-US" sz="2000" dirty="0"/>
          </a:p>
        </p:txBody>
      </p:sp>
      <p:sp>
        <p:nvSpPr>
          <p:cNvPr id="3" name="Başlık 2">
            <a:extLst>
              <a:ext uri="{FF2B5EF4-FFF2-40B4-BE49-F238E27FC236}">
                <a16:creationId xmlns:a16="http://schemas.microsoft.com/office/drawing/2014/main" id="{48CD3794-50BE-D12B-9D33-EA87C4985EC5}"/>
              </a:ext>
            </a:extLst>
          </p:cNvPr>
          <p:cNvSpPr>
            <a:spLocks noGrp="1"/>
          </p:cNvSpPr>
          <p:nvPr>
            <p:ph type="title"/>
          </p:nvPr>
        </p:nvSpPr>
        <p:spPr/>
        <p:txBody>
          <a:bodyPr/>
          <a:lstStyle/>
          <a:p>
            <a:r>
              <a:rPr lang="tr-TR" dirty="0"/>
              <a:t>Tedarik Problemi</a:t>
            </a:r>
          </a:p>
        </p:txBody>
      </p:sp>
    </p:spTree>
    <p:extLst>
      <p:ext uri="{BB962C8B-B14F-4D97-AF65-F5344CB8AC3E}">
        <p14:creationId xmlns:p14="http://schemas.microsoft.com/office/powerpoint/2010/main" val="333984107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4"/>
          <p:cNvSpPr>
            <a:spLocks noGrp="1"/>
          </p:cNvSpPr>
          <p:nvPr>
            <p:ph type="ctrTitle"/>
          </p:nvPr>
        </p:nvSpPr>
        <p:spPr>
          <a:xfrm>
            <a:off x="174340" y="2708920"/>
            <a:ext cx="8795320" cy="1347567"/>
          </a:xfrm>
        </p:spPr>
        <p:txBody>
          <a:bodyPr/>
          <a:lstStyle/>
          <a:p>
            <a:r>
              <a:rPr lang="en-US" altLang="ko-KR" dirty="0">
                <a:solidFill>
                  <a:srgbClr val="EA6131"/>
                </a:solidFill>
              </a:rPr>
              <a:t>T</a:t>
            </a:r>
            <a:r>
              <a:rPr lang="tr-TR" altLang="ko-KR" dirty="0" err="1"/>
              <a:t>eşekkürler</a:t>
            </a:r>
            <a:endParaRPr lang="ko-KR" alt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a:extLst>
              <a:ext uri="{FF2B5EF4-FFF2-40B4-BE49-F238E27FC236}">
                <a16:creationId xmlns:a16="http://schemas.microsoft.com/office/drawing/2014/main" id="{8F4CA8CA-6062-0CBE-457D-EF50F5CFCED6}"/>
              </a:ext>
            </a:extLst>
          </p:cNvPr>
          <p:cNvSpPr>
            <a:spLocks noGrp="1"/>
          </p:cNvSpPr>
          <p:nvPr>
            <p:ph idx="1"/>
          </p:nvPr>
        </p:nvSpPr>
        <p:spPr>
          <a:xfrm>
            <a:off x="395536" y="1484784"/>
            <a:ext cx="8402525" cy="2088232"/>
          </a:xfrm>
        </p:spPr>
        <p:txBody>
          <a:bodyPr/>
          <a:lstStyle/>
          <a:p>
            <a:pPr>
              <a:buFont typeface="Arial" panose="020B0604020202020204" pitchFamily="34" charset="0"/>
              <a:buChar char="•"/>
            </a:pPr>
            <a:r>
              <a:rPr lang="tr-TR" dirty="0">
                <a:effectLst/>
              </a:rPr>
              <a:t>Bir kimya firması X ve Y gibi iki tip kimyasal ürün üretir. 1 litre X ürünün maliyeti 160 ₺’</a:t>
            </a:r>
            <a:r>
              <a:rPr lang="tr-TR" dirty="0" err="1">
                <a:effectLst/>
              </a:rPr>
              <a:t>dir</a:t>
            </a:r>
            <a:r>
              <a:rPr lang="tr-TR" dirty="0">
                <a:effectLst/>
              </a:rPr>
              <a:t> ve 1 litre Y’nin maliyeti ise 240 ₺’</a:t>
            </a:r>
            <a:r>
              <a:rPr lang="tr-TR" dirty="0" err="1">
                <a:effectLst/>
              </a:rPr>
              <a:t>dır</a:t>
            </a:r>
            <a:r>
              <a:rPr lang="tr-TR" dirty="0">
                <a:effectLst/>
              </a:rPr>
              <a:t>. Müşteri istemine göre firma gelecek hafta için en az 6 litre X ve en az 2 litre Y ürünü üretmelidir. X ve Y kimyasal ürünlerinde kullanılan hammaddelerin sunumu azdır ve sadece 30 gram sağlanabilmektedir. X ürününün her bir litresinde bu hammaddeden 3 gram ve Y’nin litresinde de 5 gram gerekli olmaktadır. </a:t>
            </a:r>
          </a:p>
          <a:p>
            <a:pPr>
              <a:buFont typeface="Arial" panose="020B0604020202020204" pitchFamily="34" charset="0"/>
              <a:buChar char="•"/>
            </a:pPr>
            <a:endParaRPr lang="tr-TR" dirty="0">
              <a:effectLst/>
            </a:endParaRPr>
          </a:p>
          <a:p>
            <a:pPr>
              <a:buFont typeface="Arial" panose="020B0604020202020204" pitchFamily="34" charset="0"/>
              <a:buChar char="•"/>
            </a:pPr>
            <a:r>
              <a:rPr lang="tr-TR" dirty="0">
                <a:effectLst/>
              </a:rPr>
              <a:t>Firma toplam maliyetini minimum kılmak için X ve Y den kaç litre üretmelidir?</a:t>
            </a:r>
            <a:endParaRPr lang="tr-TR" dirty="0"/>
          </a:p>
          <a:p>
            <a:endParaRPr lang="tr-TR" dirty="0"/>
          </a:p>
        </p:txBody>
      </p:sp>
      <p:sp>
        <p:nvSpPr>
          <p:cNvPr id="3" name="Başlık 2">
            <a:extLst>
              <a:ext uri="{FF2B5EF4-FFF2-40B4-BE49-F238E27FC236}">
                <a16:creationId xmlns:a16="http://schemas.microsoft.com/office/drawing/2014/main" id="{A7C1A03C-D0CA-31CD-7EE2-5656130FC53C}"/>
              </a:ext>
            </a:extLst>
          </p:cNvPr>
          <p:cNvSpPr>
            <a:spLocks noGrp="1"/>
          </p:cNvSpPr>
          <p:nvPr>
            <p:ph type="title"/>
          </p:nvPr>
        </p:nvSpPr>
        <p:spPr/>
        <p:txBody>
          <a:bodyPr/>
          <a:lstStyle/>
          <a:p>
            <a:r>
              <a:rPr lang="tr-TR" dirty="0">
                <a:effectLst/>
              </a:rPr>
              <a:t>Kimya Fabrikası</a:t>
            </a:r>
            <a:endParaRPr lang="tr-TR" dirty="0"/>
          </a:p>
        </p:txBody>
      </p:sp>
      <mc:AlternateContent xmlns:mc="http://schemas.openxmlformats.org/markup-compatibility/2006" xmlns:a14="http://schemas.microsoft.com/office/drawing/2010/main">
        <mc:Choice Requires="a14">
          <p:sp>
            <p:nvSpPr>
              <p:cNvPr id="5" name="Metin kutusu 4">
                <a:extLst>
                  <a:ext uri="{FF2B5EF4-FFF2-40B4-BE49-F238E27FC236}">
                    <a16:creationId xmlns:a16="http://schemas.microsoft.com/office/drawing/2014/main" id="{B65E9C69-ED82-097C-B288-993826F5AD06}"/>
                  </a:ext>
                </a:extLst>
              </p:cNvPr>
              <p:cNvSpPr txBox="1"/>
              <p:nvPr/>
            </p:nvSpPr>
            <p:spPr>
              <a:xfrm>
                <a:off x="3191279" y="3937582"/>
                <a:ext cx="226478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tr-TR" b="0" i="1" smtClean="0">
                          <a:latin typeface="Cambria Math" panose="02040503050406030204" pitchFamily="18" charset="0"/>
                        </a:rPr>
                        <m:t>𝑀𝑖𝑛</m:t>
                      </m:r>
                      <m:r>
                        <a:rPr lang="tr-TR" b="0" i="1" smtClean="0">
                          <a:latin typeface="Cambria Math" panose="02040503050406030204" pitchFamily="18" charset="0"/>
                        </a:rPr>
                        <m:t> </m:t>
                      </m:r>
                      <m:r>
                        <a:rPr lang="tr-TR" b="0" i="1" smtClean="0">
                          <a:latin typeface="Cambria Math" panose="02040503050406030204" pitchFamily="18" charset="0"/>
                        </a:rPr>
                        <m:t>𝑍</m:t>
                      </m:r>
                      <m:r>
                        <a:rPr lang="tr-TR" b="0" i="1" smtClean="0">
                          <a:latin typeface="Cambria Math" panose="02040503050406030204" pitchFamily="18" charset="0"/>
                        </a:rPr>
                        <m:t>=160</m:t>
                      </m:r>
                      <m:r>
                        <a:rPr lang="tr-TR" b="0" i="1" smtClean="0">
                          <a:latin typeface="Cambria Math" panose="02040503050406030204" pitchFamily="18" charset="0"/>
                        </a:rPr>
                        <m:t>𝑥</m:t>
                      </m:r>
                      <m:r>
                        <a:rPr lang="tr-TR" b="0" i="1" smtClean="0">
                          <a:latin typeface="Cambria Math" panose="02040503050406030204" pitchFamily="18" charset="0"/>
                        </a:rPr>
                        <m:t>+240</m:t>
                      </m:r>
                      <m:r>
                        <a:rPr lang="tr-TR" b="0" i="1" smtClean="0">
                          <a:latin typeface="Cambria Math" panose="02040503050406030204" pitchFamily="18" charset="0"/>
                        </a:rPr>
                        <m:t>𝑦</m:t>
                      </m:r>
                    </m:oMath>
                  </m:oMathPara>
                </a14:m>
                <a:endParaRPr lang="tr-TR" dirty="0"/>
              </a:p>
            </p:txBody>
          </p:sp>
        </mc:Choice>
        <mc:Fallback xmlns="">
          <p:sp>
            <p:nvSpPr>
              <p:cNvPr id="5" name="Metin kutusu 4">
                <a:extLst>
                  <a:ext uri="{FF2B5EF4-FFF2-40B4-BE49-F238E27FC236}">
                    <a16:creationId xmlns:a16="http://schemas.microsoft.com/office/drawing/2014/main" id="{B65E9C69-ED82-097C-B288-993826F5AD06}"/>
                  </a:ext>
                </a:extLst>
              </p:cNvPr>
              <p:cNvSpPr txBox="1">
                <a:spLocks noRot="1" noChangeAspect="1" noMove="1" noResize="1" noEditPoints="1" noAdjustHandles="1" noChangeArrowheads="1" noChangeShapeType="1" noTextEdit="1"/>
              </p:cNvSpPr>
              <p:nvPr/>
            </p:nvSpPr>
            <p:spPr>
              <a:xfrm>
                <a:off x="3191279" y="3937582"/>
                <a:ext cx="2264787" cy="276999"/>
              </a:xfrm>
              <a:prstGeom prst="rect">
                <a:avLst/>
              </a:prstGeom>
              <a:blipFill>
                <a:blip r:embed="rId2"/>
                <a:stretch>
                  <a:fillRect l="-2156" r="-2965" b="-33333"/>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6" name="Metin kutusu 5">
                <a:extLst>
                  <a:ext uri="{FF2B5EF4-FFF2-40B4-BE49-F238E27FC236}">
                    <a16:creationId xmlns:a16="http://schemas.microsoft.com/office/drawing/2014/main" id="{C3E1649D-E95E-A9CE-A3EE-56C4A565EC2B}"/>
                  </a:ext>
                </a:extLst>
              </p:cNvPr>
              <p:cNvSpPr txBox="1"/>
              <p:nvPr/>
            </p:nvSpPr>
            <p:spPr>
              <a:xfrm>
                <a:off x="3903397" y="4349607"/>
                <a:ext cx="461665" cy="276999"/>
              </a:xfrm>
              <a:prstGeom prst="rect">
                <a:avLst/>
              </a:prstGeom>
              <a:noFill/>
            </p:spPr>
            <p:txBody>
              <a:bodyPr wrap="none" lIns="0" tIns="0" rIns="0" bIns="0" rtlCol="0">
                <a:spAutoFit/>
              </a:bodyPr>
              <a:lstStyle/>
              <a:p>
                <a:r>
                  <a:rPr lang="tr-TR" dirty="0">
                    <a:ea typeface="Cambria Math" panose="02040503050406030204" pitchFamily="18" charset="0"/>
                  </a:rPr>
                  <a:t>x</a:t>
                </a:r>
                <a14:m>
                  <m:oMath xmlns:m="http://schemas.openxmlformats.org/officeDocument/2006/math">
                    <m:r>
                      <a:rPr lang="tr-TR" i="1" smtClean="0">
                        <a:latin typeface="Cambria Math" panose="02040503050406030204" pitchFamily="18" charset="0"/>
                        <a:ea typeface="Cambria Math" panose="02040503050406030204" pitchFamily="18" charset="0"/>
                      </a:rPr>
                      <m:t>≥</m:t>
                    </m:r>
                    <m:r>
                      <a:rPr lang="tr-TR" b="0" i="1" smtClean="0">
                        <a:latin typeface="Cambria Math" panose="02040503050406030204" pitchFamily="18" charset="0"/>
                        <a:ea typeface="Cambria Math" panose="02040503050406030204" pitchFamily="18" charset="0"/>
                      </a:rPr>
                      <m:t>6</m:t>
                    </m:r>
                  </m:oMath>
                </a14:m>
                <a:endParaRPr lang="tr-TR" dirty="0"/>
              </a:p>
            </p:txBody>
          </p:sp>
        </mc:Choice>
        <mc:Fallback xmlns="">
          <p:sp>
            <p:nvSpPr>
              <p:cNvPr id="6" name="Metin kutusu 5">
                <a:extLst>
                  <a:ext uri="{FF2B5EF4-FFF2-40B4-BE49-F238E27FC236}">
                    <a16:creationId xmlns:a16="http://schemas.microsoft.com/office/drawing/2014/main" id="{C3E1649D-E95E-A9CE-A3EE-56C4A565EC2B}"/>
                  </a:ext>
                </a:extLst>
              </p:cNvPr>
              <p:cNvSpPr txBox="1">
                <a:spLocks noRot="1" noChangeAspect="1" noMove="1" noResize="1" noEditPoints="1" noAdjustHandles="1" noChangeArrowheads="1" noChangeShapeType="1" noTextEdit="1"/>
              </p:cNvSpPr>
              <p:nvPr/>
            </p:nvSpPr>
            <p:spPr>
              <a:xfrm>
                <a:off x="3903397" y="4349607"/>
                <a:ext cx="461665" cy="276999"/>
              </a:xfrm>
              <a:prstGeom prst="rect">
                <a:avLst/>
              </a:prstGeom>
              <a:blipFill>
                <a:blip r:embed="rId3"/>
                <a:stretch>
                  <a:fillRect l="-30263" t="-28889" r="-17105" b="-51111"/>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7" name="Metin kutusu 6">
                <a:extLst>
                  <a:ext uri="{FF2B5EF4-FFF2-40B4-BE49-F238E27FC236}">
                    <a16:creationId xmlns:a16="http://schemas.microsoft.com/office/drawing/2014/main" id="{1F9224FB-C1FF-1A8F-B31C-D181F57DE5DE}"/>
                  </a:ext>
                </a:extLst>
              </p:cNvPr>
              <p:cNvSpPr txBox="1"/>
              <p:nvPr/>
            </p:nvSpPr>
            <p:spPr>
              <a:xfrm>
                <a:off x="3923376" y="4761632"/>
                <a:ext cx="61632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tr-TR" b="0" i="1" smtClean="0">
                          <a:latin typeface="Cambria Math" panose="02040503050406030204" pitchFamily="18" charset="0"/>
                          <a:ea typeface="Cambria Math" panose="02040503050406030204" pitchFamily="18" charset="0"/>
                        </a:rPr>
                        <m:t>𝑦</m:t>
                      </m:r>
                      <m:r>
                        <a:rPr lang="tr-TR" i="1" smtClean="0">
                          <a:latin typeface="Cambria Math" panose="02040503050406030204" pitchFamily="18" charset="0"/>
                          <a:ea typeface="Cambria Math" panose="02040503050406030204" pitchFamily="18" charset="0"/>
                        </a:rPr>
                        <m:t>≥</m:t>
                      </m:r>
                      <m:r>
                        <a:rPr lang="tr-TR" b="0" i="1" smtClean="0">
                          <a:latin typeface="Cambria Math" panose="02040503050406030204" pitchFamily="18" charset="0"/>
                          <a:ea typeface="Cambria Math" panose="02040503050406030204" pitchFamily="18" charset="0"/>
                        </a:rPr>
                        <m:t>2</m:t>
                      </m:r>
                    </m:oMath>
                  </m:oMathPara>
                </a14:m>
                <a:endParaRPr lang="tr-TR" dirty="0"/>
              </a:p>
            </p:txBody>
          </p:sp>
        </mc:Choice>
        <mc:Fallback xmlns="">
          <p:sp>
            <p:nvSpPr>
              <p:cNvPr id="7" name="Metin kutusu 6">
                <a:extLst>
                  <a:ext uri="{FF2B5EF4-FFF2-40B4-BE49-F238E27FC236}">
                    <a16:creationId xmlns:a16="http://schemas.microsoft.com/office/drawing/2014/main" id="{1F9224FB-C1FF-1A8F-B31C-D181F57DE5DE}"/>
                  </a:ext>
                </a:extLst>
              </p:cNvPr>
              <p:cNvSpPr txBox="1">
                <a:spLocks noRot="1" noChangeAspect="1" noMove="1" noResize="1" noEditPoints="1" noAdjustHandles="1" noChangeArrowheads="1" noChangeShapeType="1" noTextEdit="1"/>
              </p:cNvSpPr>
              <p:nvPr/>
            </p:nvSpPr>
            <p:spPr>
              <a:xfrm>
                <a:off x="3923376" y="4761632"/>
                <a:ext cx="616323" cy="276999"/>
              </a:xfrm>
              <a:prstGeom prst="rect">
                <a:avLst/>
              </a:prstGeom>
              <a:blipFill>
                <a:blip r:embed="rId4"/>
                <a:stretch>
                  <a:fillRect l="-8911" r="-7921" b="-23913"/>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8" name="Metin kutusu 7">
                <a:extLst>
                  <a:ext uri="{FF2B5EF4-FFF2-40B4-BE49-F238E27FC236}">
                    <a16:creationId xmlns:a16="http://schemas.microsoft.com/office/drawing/2014/main" id="{AD9F6FC9-051A-3C56-7E53-21FE67B5BDD0}"/>
                  </a:ext>
                </a:extLst>
              </p:cNvPr>
              <p:cNvSpPr txBox="1"/>
              <p:nvPr/>
            </p:nvSpPr>
            <p:spPr>
              <a:xfrm>
                <a:off x="3560642" y="5119740"/>
                <a:ext cx="1343060" cy="276999"/>
              </a:xfrm>
              <a:prstGeom prst="rect">
                <a:avLst/>
              </a:prstGeom>
              <a:noFill/>
            </p:spPr>
            <p:txBody>
              <a:bodyPr wrap="none" lIns="0" tIns="0" rIns="0" bIns="0" rtlCol="0">
                <a:spAutoFit/>
              </a:bodyPr>
              <a:lstStyle/>
              <a:p>
                <a14:m>
                  <m:oMath xmlns:m="http://schemas.openxmlformats.org/officeDocument/2006/math">
                    <m:r>
                      <a:rPr lang="tr-TR" b="0" i="1" smtClean="0">
                        <a:latin typeface="Cambria Math" panose="02040503050406030204" pitchFamily="18" charset="0"/>
                      </a:rPr>
                      <m:t>3</m:t>
                    </m:r>
                    <m:r>
                      <a:rPr lang="tr-TR" i="1">
                        <a:latin typeface="Cambria Math" panose="02040503050406030204" pitchFamily="18" charset="0"/>
                      </a:rPr>
                      <m:t>𝑥</m:t>
                    </m:r>
                    <m:r>
                      <a:rPr lang="tr-TR" b="0" i="1" smtClean="0">
                        <a:latin typeface="Cambria Math" panose="02040503050406030204" pitchFamily="18" charset="0"/>
                      </a:rPr>
                      <m:t>+5</m:t>
                    </m:r>
                    <m:r>
                      <a:rPr lang="tr-TR" i="1">
                        <a:latin typeface="Cambria Math" panose="02040503050406030204" pitchFamily="18" charset="0"/>
                      </a:rPr>
                      <m:t>𝑦</m:t>
                    </m:r>
                  </m:oMath>
                </a14:m>
                <a:r>
                  <a:rPr lang="tr-TR" dirty="0">
                    <a:ea typeface="Cambria Math" panose="02040503050406030204" pitchFamily="18" charset="0"/>
                  </a:rPr>
                  <a:t> </a:t>
                </a:r>
                <a14:m>
                  <m:oMath xmlns:m="http://schemas.openxmlformats.org/officeDocument/2006/math">
                    <m:r>
                      <a:rPr lang="tr-TR" i="1" smtClean="0">
                        <a:latin typeface="Cambria Math" panose="02040503050406030204" pitchFamily="18" charset="0"/>
                        <a:ea typeface="Cambria Math" panose="02040503050406030204" pitchFamily="18" charset="0"/>
                      </a:rPr>
                      <m:t>≤</m:t>
                    </m:r>
                    <m:r>
                      <a:rPr lang="tr-TR" b="0" i="1" smtClean="0">
                        <a:latin typeface="Cambria Math" panose="02040503050406030204" pitchFamily="18" charset="0"/>
                        <a:ea typeface="Cambria Math" panose="02040503050406030204" pitchFamily="18" charset="0"/>
                      </a:rPr>
                      <m:t>30</m:t>
                    </m:r>
                  </m:oMath>
                </a14:m>
                <a:endParaRPr lang="tr-TR" dirty="0"/>
              </a:p>
            </p:txBody>
          </p:sp>
        </mc:Choice>
        <mc:Fallback xmlns="">
          <p:sp>
            <p:nvSpPr>
              <p:cNvPr id="8" name="Metin kutusu 7">
                <a:extLst>
                  <a:ext uri="{FF2B5EF4-FFF2-40B4-BE49-F238E27FC236}">
                    <a16:creationId xmlns:a16="http://schemas.microsoft.com/office/drawing/2014/main" id="{AD9F6FC9-051A-3C56-7E53-21FE67B5BDD0}"/>
                  </a:ext>
                </a:extLst>
              </p:cNvPr>
              <p:cNvSpPr txBox="1">
                <a:spLocks noRot="1" noChangeAspect="1" noMove="1" noResize="1" noEditPoints="1" noAdjustHandles="1" noChangeArrowheads="1" noChangeShapeType="1" noTextEdit="1"/>
              </p:cNvSpPr>
              <p:nvPr/>
            </p:nvSpPr>
            <p:spPr>
              <a:xfrm>
                <a:off x="3560642" y="5119740"/>
                <a:ext cx="1343060" cy="276999"/>
              </a:xfrm>
              <a:prstGeom prst="rect">
                <a:avLst/>
              </a:prstGeom>
              <a:blipFill>
                <a:blip r:embed="rId5"/>
                <a:stretch>
                  <a:fillRect l="-5909" r="-5909" b="-26667"/>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9" name="Metin kutusu 8">
                <a:extLst>
                  <a:ext uri="{FF2B5EF4-FFF2-40B4-BE49-F238E27FC236}">
                    <a16:creationId xmlns:a16="http://schemas.microsoft.com/office/drawing/2014/main" id="{07A38043-EA65-544D-9DCF-878C07FE1D3D}"/>
                  </a:ext>
                </a:extLst>
              </p:cNvPr>
              <p:cNvSpPr txBox="1"/>
              <p:nvPr/>
            </p:nvSpPr>
            <p:spPr>
              <a:xfrm>
                <a:off x="3706394" y="5531765"/>
                <a:ext cx="83330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tr-TR" i="1" smtClean="0">
                          <a:latin typeface="Cambria Math" panose="02040503050406030204" pitchFamily="18" charset="0"/>
                        </a:rPr>
                        <m:t>𝑥</m:t>
                      </m:r>
                      <m:r>
                        <a:rPr lang="tr-TR" b="0" i="1" smtClean="0">
                          <a:latin typeface="Cambria Math" panose="02040503050406030204" pitchFamily="18" charset="0"/>
                        </a:rPr>
                        <m:t>, </m:t>
                      </m:r>
                      <m:r>
                        <a:rPr lang="tr-TR" b="0" i="1" smtClean="0">
                          <a:latin typeface="Cambria Math" panose="02040503050406030204" pitchFamily="18" charset="0"/>
                        </a:rPr>
                        <m:t>𝑦</m:t>
                      </m:r>
                      <m:r>
                        <a:rPr lang="tr-TR" b="0" i="1" smtClean="0">
                          <a:latin typeface="Cambria Math" panose="02040503050406030204" pitchFamily="18" charset="0"/>
                          <a:ea typeface="Cambria Math" panose="02040503050406030204" pitchFamily="18" charset="0"/>
                        </a:rPr>
                        <m:t>≥0</m:t>
                      </m:r>
                    </m:oMath>
                  </m:oMathPara>
                </a14:m>
                <a:endParaRPr lang="tr-TR" dirty="0"/>
              </a:p>
            </p:txBody>
          </p:sp>
        </mc:Choice>
        <mc:Fallback xmlns="">
          <p:sp>
            <p:nvSpPr>
              <p:cNvPr id="9" name="Metin kutusu 8">
                <a:extLst>
                  <a:ext uri="{FF2B5EF4-FFF2-40B4-BE49-F238E27FC236}">
                    <a16:creationId xmlns:a16="http://schemas.microsoft.com/office/drawing/2014/main" id="{07A38043-EA65-544D-9DCF-878C07FE1D3D}"/>
                  </a:ext>
                </a:extLst>
              </p:cNvPr>
              <p:cNvSpPr txBox="1">
                <a:spLocks noRot="1" noChangeAspect="1" noMove="1" noResize="1" noEditPoints="1" noAdjustHandles="1" noChangeArrowheads="1" noChangeShapeType="1" noTextEdit="1"/>
              </p:cNvSpPr>
              <p:nvPr/>
            </p:nvSpPr>
            <p:spPr>
              <a:xfrm>
                <a:off x="3706394" y="5531765"/>
                <a:ext cx="833305" cy="276999"/>
              </a:xfrm>
              <a:prstGeom prst="rect">
                <a:avLst/>
              </a:prstGeom>
              <a:blipFill>
                <a:blip r:embed="rId6"/>
                <a:stretch>
                  <a:fillRect l="-3650" r="-6569" b="-23913"/>
                </a:stretch>
              </a:blipFill>
            </p:spPr>
            <p:txBody>
              <a:bodyPr/>
              <a:lstStyle/>
              <a:p>
                <a:r>
                  <a:rPr lang="tr-TR">
                    <a:noFill/>
                  </a:rPr>
                  <a:t> </a:t>
                </a:r>
              </a:p>
            </p:txBody>
          </p:sp>
        </mc:Fallback>
      </mc:AlternateContent>
    </p:spTree>
    <p:extLst>
      <p:ext uri="{BB962C8B-B14F-4D97-AF65-F5344CB8AC3E}">
        <p14:creationId xmlns:p14="http://schemas.microsoft.com/office/powerpoint/2010/main" val="24554606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a:extLst>
              <a:ext uri="{FF2B5EF4-FFF2-40B4-BE49-F238E27FC236}">
                <a16:creationId xmlns:a16="http://schemas.microsoft.com/office/drawing/2014/main" id="{D5FDF06F-D983-DE48-D193-6A8724ECA4C8}"/>
              </a:ext>
            </a:extLst>
          </p:cNvPr>
          <p:cNvSpPr>
            <a:spLocks noGrp="1"/>
          </p:cNvSpPr>
          <p:nvPr>
            <p:ph idx="1"/>
          </p:nvPr>
        </p:nvSpPr>
        <p:spPr/>
        <p:txBody>
          <a:bodyPr/>
          <a:lstStyle/>
          <a:p>
            <a:r>
              <a:rPr lang="tr-TR" dirty="0">
                <a:effectLst/>
              </a:rPr>
              <a:t>Bir reklam şirketi cari reklam bütçesine göre en etkin reklamı belirlemek istemektedir. Şirketin televizyon, radyo, magazin ve gazete olmak üzere dört iletişim aracı vardır. </a:t>
            </a:r>
          </a:p>
          <a:p>
            <a:r>
              <a:rPr lang="tr-TR" dirty="0">
                <a:effectLst/>
              </a:rPr>
              <a:t>Tabloda  verilen bilgiler pazarlama araştırma grubunca elde edilmiştir.</a:t>
            </a:r>
          </a:p>
          <a:p>
            <a:r>
              <a:rPr lang="tr-TR" dirty="0">
                <a:effectLst/>
              </a:rPr>
              <a:t>Şirket 5.600.000 ₺ dan daha fazla reklam harcaması yapmak istememektedir. Ayrıca diğer istenenler şunlardır:</a:t>
            </a:r>
          </a:p>
          <a:p>
            <a:pPr lvl="1"/>
            <a:r>
              <a:rPr lang="tr-TR" dirty="0">
                <a:effectLst/>
              </a:rPr>
              <a:t>a) En az 1.900.000 erkek müşteriye ulaşmalıdır.</a:t>
            </a:r>
          </a:p>
          <a:p>
            <a:pPr lvl="1"/>
            <a:r>
              <a:rPr lang="tr-TR" dirty="0">
                <a:effectLst/>
              </a:rPr>
              <a:t>b) En az 1.600.000 kadın müşteriye ulaşmalıdır.</a:t>
            </a:r>
          </a:p>
          <a:p>
            <a:pPr lvl="1"/>
            <a:r>
              <a:rPr lang="tr-TR" dirty="0">
                <a:effectLst/>
              </a:rPr>
              <a:t>c) En az 4 birim televizyon reklamı satın alınmalıdır.</a:t>
            </a:r>
          </a:p>
          <a:p>
            <a:pPr lvl="1"/>
            <a:r>
              <a:rPr lang="tr-TR" dirty="0">
                <a:effectLst/>
              </a:rPr>
              <a:t>d) 10 birimden daha fazlası magazin reklamı satın alınmamalıdır.</a:t>
            </a:r>
          </a:p>
          <a:p>
            <a:pPr lvl="1"/>
            <a:r>
              <a:rPr lang="tr-TR" dirty="0">
                <a:effectLst/>
              </a:rPr>
              <a:t>e) Reklâm birim sayıları radyo ve gazetede her biri 6 ve 20 arasında olmalıdır.</a:t>
            </a:r>
            <a:endParaRPr lang="tr-TR" dirty="0"/>
          </a:p>
          <a:p>
            <a:pPr marL="560070" lvl="1">
              <a:buFont typeface="Arial" panose="020B0604020202020204" pitchFamily="34" charset="0"/>
              <a:buChar char="•"/>
            </a:pPr>
            <a:r>
              <a:rPr lang="tr-TR" dirty="0">
                <a:effectLst/>
              </a:rPr>
              <a:t>Şirket ulaşılan toplam müşteri sayısını en yüksek kılmak için her bir iletişimde ne kadarlık birim kullanacağını belirlemek istediğine göre problemi, doğrusal programlama problemi olarak formülleştiriniz</a:t>
            </a:r>
            <a:endParaRPr lang="tr-TR" dirty="0"/>
          </a:p>
          <a:p>
            <a:endParaRPr lang="tr-TR" dirty="0"/>
          </a:p>
        </p:txBody>
      </p:sp>
      <p:sp>
        <p:nvSpPr>
          <p:cNvPr id="3" name="Başlık 2">
            <a:extLst>
              <a:ext uri="{FF2B5EF4-FFF2-40B4-BE49-F238E27FC236}">
                <a16:creationId xmlns:a16="http://schemas.microsoft.com/office/drawing/2014/main" id="{AEA510E0-DF62-44EA-49E5-AB0BC538638A}"/>
              </a:ext>
            </a:extLst>
          </p:cNvPr>
          <p:cNvSpPr>
            <a:spLocks noGrp="1"/>
          </p:cNvSpPr>
          <p:nvPr>
            <p:ph type="title"/>
          </p:nvPr>
        </p:nvSpPr>
        <p:spPr/>
        <p:txBody>
          <a:bodyPr/>
          <a:lstStyle/>
          <a:p>
            <a:r>
              <a:rPr lang="tr-TR" dirty="0">
                <a:effectLst/>
              </a:rPr>
              <a:t>Reklam Seçimi</a:t>
            </a:r>
            <a:endParaRPr lang="tr-TR" dirty="0"/>
          </a:p>
        </p:txBody>
      </p:sp>
      <p:pic>
        <p:nvPicPr>
          <p:cNvPr id="6" name="Resim 5">
            <a:extLst>
              <a:ext uri="{FF2B5EF4-FFF2-40B4-BE49-F238E27FC236}">
                <a16:creationId xmlns:a16="http://schemas.microsoft.com/office/drawing/2014/main" id="{061FF28B-18AD-9B87-B2D9-766082A58024}"/>
              </a:ext>
            </a:extLst>
          </p:cNvPr>
          <p:cNvPicPr>
            <a:picLocks noChangeAspect="1"/>
          </p:cNvPicPr>
          <p:nvPr/>
        </p:nvPicPr>
        <p:blipFill>
          <a:blip r:embed="rId2"/>
          <a:stretch>
            <a:fillRect/>
          </a:stretch>
        </p:blipFill>
        <p:spPr>
          <a:xfrm>
            <a:off x="2843808" y="5255900"/>
            <a:ext cx="5739346" cy="109827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5121789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a:extLst>
              <a:ext uri="{FF2B5EF4-FFF2-40B4-BE49-F238E27FC236}">
                <a16:creationId xmlns:a16="http://schemas.microsoft.com/office/drawing/2014/main" id="{E8595C4C-B477-CDCB-167C-39D2AE26CEDD}"/>
              </a:ext>
            </a:extLst>
          </p:cNvPr>
          <p:cNvSpPr>
            <a:spLocks noGrp="1"/>
          </p:cNvSpPr>
          <p:nvPr>
            <p:ph idx="1"/>
          </p:nvPr>
        </p:nvSpPr>
        <p:spPr/>
        <p:txBody>
          <a:bodyPr/>
          <a:lstStyle/>
          <a:p>
            <a:endParaRPr lang="tr-TR" dirty="0"/>
          </a:p>
        </p:txBody>
      </p:sp>
      <p:sp>
        <p:nvSpPr>
          <p:cNvPr id="3" name="Başlık 2">
            <a:extLst>
              <a:ext uri="{FF2B5EF4-FFF2-40B4-BE49-F238E27FC236}">
                <a16:creationId xmlns:a16="http://schemas.microsoft.com/office/drawing/2014/main" id="{3DF206E6-2CB3-ABBD-8A1E-91C066556D2A}"/>
              </a:ext>
            </a:extLst>
          </p:cNvPr>
          <p:cNvSpPr>
            <a:spLocks noGrp="1"/>
          </p:cNvSpPr>
          <p:nvPr>
            <p:ph type="title"/>
          </p:nvPr>
        </p:nvSpPr>
        <p:spPr/>
        <p:txBody>
          <a:bodyPr/>
          <a:lstStyle/>
          <a:p>
            <a:r>
              <a:rPr lang="tr-TR" dirty="0">
                <a:effectLst/>
              </a:rPr>
              <a:t>Reklam Seçimi</a:t>
            </a:r>
            <a:endParaRPr lang="tr-TR" dirty="0"/>
          </a:p>
        </p:txBody>
      </p:sp>
      <mc:AlternateContent xmlns:mc="http://schemas.openxmlformats.org/markup-compatibility/2006" xmlns:a14="http://schemas.microsoft.com/office/drawing/2010/main">
        <mc:Choice Requires="a14">
          <p:sp>
            <p:nvSpPr>
              <p:cNvPr id="4" name="TextBox 6">
                <a:extLst>
                  <a:ext uri="{FF2B5EF4-FFF2-40B4-BE49-F238E27FC236}">
                    <a16:creationId xmlns:a16="http://schemas.microsoft.com/office/drawing/2014/main" id="{779C98CF-FA24-433C-AF67-93D5B251DC37}"/>
                  </a:ext>
                </a:extLst>
              </p:cNvPr>
              <p:cNvSpPr txBox="1"/>
              <p:nvPr/>
            </p:nvSpPr>
            <p:spPr>
              <a:xfrm>
                <a:off x="535895" y="4246845"/>
                <a:ext cx="464370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tr-TR" b="0" i="1" smtClean="0">
                          <a:latin typeface="Cambria Math" panose="02040503050406030204" pitchFamily="18" charset="0"/>
                        </a:rPr>
                        <m:t>𝑀𝑎𝑥</m:t>
                      </m:r>
                      <m:r>
                        <a:rPr lang="tr-TR" b="0" i="1" smtClean="0">
                          <a:latin typeface="Cambria Math" panose="02040503050406030204" pitchFamily="18" charset="0"/>
                        </a:rPr>
                        <m:t> </m:t>
                      </m:r>
                      <m:r>
                        <a:rPr lang="tr-TR" b="0" i="1" smtClean="0">
                          <a:latin typeface="Cambria Math" panose="02040503050406030204" pitchFamily="18" charset="0"/>
                        </a:rPr>
                        <m:t>𝑍</m:t>
                      </m:r>
                      <m:r>
                        <a:rPr lang="tr-TR" b="0" i="1" smtClean="0">
                          <a:latin typeface="Cambria Math" panose="02040503050406030204" pitchFamily="18" charset="0"/>
                        </a:rPr>
                        <m:t>=450 </m:t>
                      </m:r>
                      <m:r>
                        <a:rPr lang="tr-TR" b="0" i="1" smtClean="0">
                          <a:latin typeface="Cambria Math" panose="02040503050406030204" pitchFamily="18" charset="0"/>
                        </a:rPr>
                        <m:t>𝑥</m:t>
                      </m:r>
                      <m:r>
                        <a:rPr lang="tr-TR" b="0" i="1" smtClean="0">
                          <a:latin typeface="Cambria Math" panose="02040503050406030204" pitchFamily="18" charset="0"/>
                        </a:rPr>
                        <m:t>1+260 </m:t>
                      </m:r>
                      <m:r>
                        <a:rPr lang="tr-TR" b="0" i="1" smtClean="0">
                          <a:latin typeface="Cambria Math" panose="02040503050406030204" pitchFamily="18" charset="0"/>
                        </a:rPr>
                        <m:t>𝑥</m:t>
                      </m:r>
                      <m:r>
                        <a:rPr lang="tr-TR" b="0" i="1" smtClean="0">
                          <a:latin typeface="Cambria Math" panose="02040503050406030204" pitchFamily="18" charset="0"/>
                        </a:rPr>
                        <m:t>2+210 </m:t>
                      </m:r>
                      <m:r>
                        <a:rPr lang="tr-TR" b="0" i="1" smtClean="0">
                          <a:latin typeface="Cambria Math" panose="02040503050406030204" pitchFamily="18" charset="0"/>
                        </a:rPr>
                        <m:t>𝑥</m:t>
                      </m:r>
                      <m:r>
                        <a:rPr lang="tr-TR" b="0" i="1" smtClean="0">
                          <a:latin typeface="Cambria Math" panose="02040503050406030204" pitchFamily="18" charset="0"/>
                        </a:rPr>
                        <m:t>3+140 </m:t>
                      </m:r>
                      <m:r>
                        <a:rPr lang="tr-TR" b="0" i="1" smtClean="0">
                          <a:latin typeface="Cambria Math" panose="02040503050406030204" pitchFamily="18" charset="0"/>
                        </a:rPr>
                        <m:t>𝑥</m:t>
                      </m:r>
                      <m:r>
                        <a:rPr lang="tr-TR" b="0" i="1" smtClean="0">
                          <a:latin typeface="Cambria Math" panose="02040503050406030204" pitchFamily="18" charset="0"/>
                        </a:rPr>
                        <m:t>4 </m:t>
                      </m:r>
                    </m:oMath>
                  </m:oMathPara>
                </a14:m>
                <a:endParaRPr lang="tr-TR" dirty="0"/>
              </a:p>
            </p:txBody>
          </p:sp>
        </mc:Choice>
        <mc:Fallback xmlns="">
          <p:sp>
            <p:nvSpPr>
              <p:cNvPr id="4" name="TextBox 6">
                <a:extLst>
                  <a:ext uri="{FF2B5EF4-FFF2-40B4-BE49-F238E27FC236}">
                    <a16:creationId xmlns:a16="http://schemas.microsoft.com/office/drawing/2014/main" id="{779C98CF-FA24-433C-AF67-93D5B251DC37}"/>
                  </a:ext>
                </a:extLst>
              </p:cNvPr>
              <p:cNvSpPr txBox="1">
                <a:spLocks noRot="1" noChangeAspect="1" noMove="1" noResize="1" noEditPoints="1" noAdjustHandles="1" noChangeArrowheads="1" noChangeShapeType="1" noTextEdit="1"/>
              </p:cNvSpPr>
              <p:nvPr/>
            </p:nvSpPr>
            <p:spPr>
              <a:xfrm>
                <a:off x="535895" y="4246845"/>
                <a:ext cx="4643707" cy="276999"/>
              </a:xfrm>
              <a:prstGeom prst="rect">
                <a:avLst/>
              </a:prstGeom>
              <a:blipFill>
                <a:blip r:embed="rId2"/>
                <a:stretch>
                  <a:fillRect l="-656" b="-8889"/>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5" name="TextBox 7">
                <a:extLst>
                  <a:ext uri="{FF2B5EF4-FFF2-40B4-BE49-F238E27FC236}">
                    <a16:creationId xmlns:a16="http://schemas.microsoft.com/office/drawing/2014/main" id="{979DAC58-8D24-D01E-513F-952C6A4A047B}"/>
                  </a:ext>
                </a:extLst>
              </p:cNvPr>
              <p:cNvSpPr txBox="1"/>
              <p:nvPr/>
            </p:nvSpPr>
            <p:spPr>
              <a:xfrm>
                <a:off x="478806" y="4711553"/>
                <a:ext cx="484106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tr-TR" b="0" i="1" smtClean="0">
                          <a:latin typeface="Cambria Math" panose="02040503050406030204" pitchFamily="18" charset="0"/>
                        </a:rPr>
                        <m:t>480 </m:t>
                      </m:r>
                      <m:r>
                        <a:rPr lang="tr-TR" b="0" i="1" smtClean="0">
                          <a:latin typeface="Cambria Math" panose="02040503050406030204" pitchFamily="18" charset="0"/>
                        </a:rPr>
                        <m:t>𝑥</m:t>
                      </m:r>
                      <m:r>
                        <a:rPr lang="tr-TR" b="0" i="1" smtClean="0">
                          <a:latin typeface="Cambria Math" panose="02040503050406030204" pitchFamily="18" charset="0"/>
                        </a:rPr>
                        <m:t>1+200 </m:t>
                      </m:r>
                      <m:r>
                        <a:rPr lang="tr-TR" b="0" i="1" smtClean="0">
                          <a:latin typeface="Cambria Math" panose="02040503050406030204" pitchFamily="18" charset="0"/>
                        </a:rPr>
                        <m:t>𝑥</m:t>
                      </m:r>
                      <m:r>
                        <a:rPr lang="tr-TR" b="0" i="1" smtClean="0">
                          <a:latin typeface="Cambria Math" panose="02040503050406030204" pitchFamily="18" charset="0"/>
                        </a:rPr>
                        <m:t>2+160 </m:t>
                      </m:r>
                      <m:r>
                        <a:rPr lang="tr-TR" b="0" i="1" smtClean="0">
                          <a:latin typeface="Cambria Math" panose="02040503050406030204" pitchFamily="18" charset="0"/>
                        </a:rPr>
                        <m:t>𝑥</m:t>
                      </m:r>
                      <m:r>
                        <a:rPr lang="tr-TR" b="0" i="1" smtClean="0">
                          <a:latin typeface="Cambria Math" panose="02040503050406030204" pitchFamily="18" charset="0"/>
                        </a:rPr>
                        <m:t>3+100 </m:t>
                      </m:r>
                      <m:r>
                        <a:rPr lang="tr-TR" b="0" i="1" smtClean="0">
                          <a:latin typeface="Cambria Math" panose="02040503050406030204" pitchFamily="18" charset="0"/>
                        </a:rPr>
                        <m:t>𝑥</m:t>
                      </m:r>
                      <m:r>
                        <a:rPr lang="tr-TR" b="0" i="1" smtClean="0">
                          <a:latin typeface="Cambria Math" panose="02040503050406030204" pitchFamily="18" charset="0"/>
                        </a:rPr>
                        <m:t>4≤5600000</m:t>
                      </m:r>
                    </m:oMath>
                  </m:oMathPara>
                </a14:m>
                <a:endParaRPr lang="tr-TR" dirty="0"/>
              </a:p>
            </p:txBody>
          </p:sp>
        </mc:Choice>
        <mc:Fallback xmlns="">
          <p:sp>
            <p:nvSpPr>
              <p:cNvPr id="5" name="TextBox 7">
                <a:extLst>
                  <a:ext uri="{FF2B5EF4-FFF2-40B4-BE49-F238E27FC236}">
                    <a16:creationId xmlns:a16="http://schemas.microsoft.com/office/drawing/2014/main" id="{979DAC58-8D24-D01E-513F-952C6A4A047B}"/>
                  </a:ext>
                </a:extLst>
              </p:cNvPr>
              <p:cNvSpPr txBox="1">
                <a:spLocks noRot="1" noChangeAspect="1" noMove="1" noResize="1" noEditPoints="1" noAdjustHandles="1" noChangeArrowheads="1" noChangeShapeType="1" noTextEdit="1"/>
              </p:cNvSpPr>
              <p:nvPr/>
            </p:nvSpPr>
            <p:spPr>
              <a:xfrm>
                <a:off x="478806" y="4711553"/>
                <a:ext cx="4841069" cy="276999"/>
              </a:xfrm>
              <a:prstGeom prst="rect">
                <a:avLst/>
              </a:prstGeom>
              <a:blipFill>
                <a:blip r:embed="rId3"/>
                <a:stretch>
                  <a:fillRect l="-630" r="-756" b="-11111"/>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6" name="TextBox 8">
                <a:extLst>
                  <a:ext uri="{FF2B5EF4-FFF2-40B4-BE49-F238E27FC236}">
                    <a16:creationId xmlns:a16="http://schemas.microsoft.com/office/drawing/2014/main" id="{20F5846F-583A-C123-F50A-C5C45C76AFDB}"/>
                  </a:ext>
                </a:extLst>
              </p:cNvPr>
              <p:cNvSpPr txBox="1"/>
              <p:nvPr/>
            </p:nvSpPr>
            <p:spPr>
              <a:xfrm>
                <a:off x="478806" y="5225471"/>
                <a:ext cx="463588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tr-TR" b="0" i="1" smtClean="0">
                          <a:latin typeface="Cambria Math" panose="02040503050406030204" pitchFamily="18" charset="0"/>
                        </a:rPr>
                        <m:t>250 </m:t>
                      </m:r>
                      <m:r>
                        <a:rPr lang="tr-TR" b="0" i="1" smtClean="0">
                          <a:latin typeface="Cambria Math" panose="02040503050406030204" pitchFamily="18" charset="0"/>
                        </a:rPr>
                        <m:t>𝑥</m:t>
                      </m:r>
                      <m:r>
                        <a:rPr lang="tr-TR" b="0" i="1" smtClean="0">
                          <a:latin typeface="Cambria Math" panose="02040503050406030204" pitchFamily="18" charset="0"/>
                        </a:rPr>
                        <m:t>1+120 </m:t>
                      </m:r>
                      <m:r>
                        <a:rPr lang="tr-TR" b="0" i="1" smtClean="0">
                          <a:latin typeface="Cambria Math" panose="02040503050406030204" pitchFamily="18" charset="0"/>
                        </a:rPr>
                        <m:t>𝑥</m:t>
                      </m:r>
                      <m:r>
                        <a:rPr lang="tr-TR" b="0" i="1" smtClean="0">
                          <a:latin typeface="Cambria Math" panose="02040503050406030204" pitchFamily="18" charset="0"/>
                        </a:rPr>
                        <m:t>2+90 </m:t>
                      </m:r>
                      <m:r>
                        <a:rPr lang="tr-TR" b="0" i="1" smtClean="0">
                          <a:latin typeface="Cambria Math" panose="02040503050406030204" pitchFamily="18" charset="0"/>
                        </a:rPr>
                        <m:t>𝑥</m:t>
                      </m:r>
                      <m:r>
                        <a:rPr lang="tr-TR" b="0" i="1" smtClean="0">
                          <a:latin typeface="Cambria Math" panose="02040503050406030204" pitchFamily="18" charset="0"/>
                        </a:rPr>
                        <m:t>3+60 </m:t>
                      </m:r>
                      <m:r>
                        <a:rPr lang="tr-TR" b="0" i="1" smtClean="0">
                          <a:latin typeface="Cambria Math" panose="02040503050406030204" pitchFamily="18" charset="0"/>
                        </a:rPr>
                        <m:t>𝑥</m:t>
                      </m:r>
                      <m:r>
                        <a:rPr lang="tr-TR" b="0" i="1" smtClean="0">
                          <a:latin typeface="Cambria Math" panose="02040503050406030204" pitchFamily="18" charset="0"/>
                        </a:rPr>
                        <m:t>4 ≥1900000</m:t>
                      </m:r>
                    </m:oMath>
                  </m:oMathPara>
                </a14:m>
                <a:endParaRPr lang="tr-TR" dirty="0"/>
              </a:p>
            </p:txBody>
          </p:sp>
        </mc:Choice>
        <mc:Fallback xmlns="">
          <p:sp>
            <p:nvSpPr>
              <p:cNvPr id="6" name="TextBox 8">
                <a:extLst>
                  <a:ext uri="{FF2B5EF4-FFF2-40B4-BE49-F238E27FC236}">
                    <a16:creationId xmlns:a16="http://schemas.microsoft.com/office/drawing/2014/main" id="{20F5846F-583A-C123-F50A-C5C45C76AFDB}"/>
                  </a:ext>
                </a:extLst>
              </p:cNvPr>
              <p:cNvSpPr txBox="1">
                <a:spLocks noRot="1" noChangeAspect="1" noMove="1" noResize="1" noEditPoints="1" noAdjustHandles="1" noChangeArrowheads="1" noChangeShapeType="1" noTextEdit="1"/>
              </p:cNvSpPr>
              <p:nvPr/>
            </p:nvSpPr>
            <p:spPr>
              <a:xfrm>
                <a:off x="478806" y="5225471"/>
                <a:ext cx="4635884" cy="276999"/>
              </a:xfrm>
              <a:prstGeom prst="rect">
                <a:avLst/>
              </a:prstGeom>
              <a:blipFill>
                <a:blip r:embed="rId4"/>
                <a:stretch>
                  <a:fillRect l="-658" r="-789" b="-10870"/>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7" name="TextBox 9">
                <a:extLst>
                  <a:ext uri="{FF2B5EF4-FFF2-40B4-BE49-F238E27FC236}">
                    <a16:creationId xmlns:a16="http://schemas.microsoft.com/office/drawing/2014/main" id="{EDEA4EBC-7255-9CFF-A296-DF97717B4340}"/>
                  </a:ext>
                </a:extLst>
              </p:cNvPr>
              <p:cNvSpPr txBox="1"/>
              <p:nvPr/>
            </p:nvSpPr>
            <p:spPr>
              <a:xfrm>
                <a:off x="478806" y="5603786"/>
                <a:ext cx="476412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tr-TR" b="0" i="1" smtClean="0">
                          <a:latin typeface="Cambria Math" panose="02040503050406030204" pitchFamily="18" charset="0"/>
                        </a:rPr>
                        <m:t>200 </m:t>
                      </m:r>
                      <m:r>
                        <a:rPr lang="tr-TR" b="0" i="1" smtClean="0">
                          <a:latin typeface="Cambria Math" panose="02040503050406030204" pitchFamily="18" charset="0"/>
                        </a:rPr>
                        <m:t>𝑥</m:t>
                      </m:r>
                      <m:r>
                        <a:rPr lang="tr-TR" b="0" i="1" smtClean="0">
                          <a:latin typeface="Cambria Math" panose="02040503050406030204" pitchFamily="18" charset="0"/>
                        </a:rPr>
                        <m:t>1+140 </m:t>
                      </m:r>
                      <m:r>
                        <a:rPr lang="tr-TR" b="0" i="1" smtClean="0">
                          <a:latin typeface="Cambria Math" panose="02040503050406030204" pitchFamily="18" charset="0"/>
                        </a:rPr>
                        <m:t>𝑥</m:t>
                      </m:r>
                      <m:r>
                        <a:rPr lang="tr-TR" b="0" i="1" smtClean="0">
                          <a:latin typeface="Cambria Math" panose="02040503050406030204" pitchFamily="18" charset="0"/>
                        </a:rPr>
                        <m:t>2+120 </m:t>
                      </m:r>
                      <m:r>
                        <a:rPr lang="tr-TR" b="0" i="1" smtClean="0">
                          <a:latin typeface="Cambria Math" panose="02040503050406030204" pitchFamily="18" charset="0"/>
                        </a:rPr>
                        <m:t>𝑥</m:t>
                      </m:r>
                      <m:r>
                        <a:rPr lang="tr-TR" b="0" i="1" smtClean="0">
                          <a:latin typeface="Cambria Math" panose="02040503050406030204" pitchFamily="18" charset="0"/>
                        </a:rPr>
                        <m:t>3+80 </m:t>
                      </m:r>
                      <m:r>
                        <a:rPr lang="tr-TR" b="0" i="1" smtClean="0">
                          <a:latin typeface="Cambria Math" panose="02040503050406030204" pitchFamily="18" charset="0"/>
                        </a:rPr>
                        <m:t>𝑥</m:t>
                      </m:r>
                      <m:r>
                        <a:rPr lang="tr-TR" b="0" i="1" smtClean="0">
                          <a:latin typeface="Cambria Math" panose="02040503050406030204" pitchFamily="18" charset="0"/>
                        </a:rPr>
                        <m:t>4 ≥1600000</m:t>
                      </m:r>
                    </m:oMath>
                  </m:oMathPara>
                </a14:m>
                <a:endParaRPr lang="tr-TR" dirty="0"/>
              </a:p>
            </p:txBody>
          </p:sp>
        </mc:Choice>
        <mc:Fallback xmlns="">
          <p:sp>
            <p:nvSpPr>
              <p:cNvPr id="7" name="TextBox 9">
                <a:extLst>
                  <a:ext uri="{FF2B5EF4-FFF2-40B4-BE49-F238E27FC236}">
                    <a16:creationId xmlns:a16="http://schemas.microsoft.com/office/drawing/2014/main" id="{EDEA4EBC-7255-9CFF-A296-DF97717B4340}"/>
                  </a:ext>
                </a:extLst>
              </p:cNvPr>
              <p:cNvSpPr txBox="1">
                <a:spLocks noRot="1" noChangeAspect="1" noMove="1" noResize="1" noEditPoints="1" noAdjustHandles="1" noChangeArrowheads="1" noChangeShapeType="1" noTextEdit="1"/>
              </p:cNvSpPr>
              <p:nvPr/>
            </p:nvSpPr>
            <p:spPr>
              <a:xfrm>
                <a:off x="478806" y="5603786"/>
                <a:ext cx="4764125" cy="276999"/>
              </a:xfrm>
              <a:prstGeom prst="rect">
                <a:avLst/>
              </a:prstGeom>
              <a:blipFill>
                <a:blip r:embed="rId5"/>
                <a:stretch>
                  <a:fillRect l="-640" r="-768" b="-10870"/>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8" name="TextBox 11">
                <a:extLst>
                  <a:ext uri="{FF2B5EF4-FFF2-40B4-BE49-F238E27FC236}">
                    <a16:creationId xmlns:a16="http://schemas.microsoft.com/office/drawing/2014/main" id="{F0675317-F13F-AECC-5A9C-B0AE8E4A0E31}"/>
                  </a:ext>
                </a:extLst>
              </p:cNvPr>
              <p:cNvSpPr txBox="1"/>
              <p:nvPr/>
            </p:nvSpPr>
            <p:spPr>
              <a:xfrm>
                <a:off x="5754722" y="4303637"/>
                <a:ext cx="234941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tr-TR" b="0" i="1" smtClean="0">
                          <a:latin typeface="Cambria Math" panose="02040503050406030204" pitchFamily="18" charset="0"/>
                        </a:rPr>
                        <m:t>𝑥</m:t>
                      </m:r>
                      <m:r>
                        <a:rPr lang="tr-TR" b="0" i="1" smtClean="0">
                          <a:latin typeface="Cambria Math" panose="02040503050406030204" pitchFamily="18" charset="0"/>
                        </a:rPr>
                        <m:t>1 ≥4</m:t>
                      </m:r>
                    </m:oMath>
                  </m:oMathPara>
                </a14:m>
                <a:endParaRPr lang="tr-TR" dirty="0"/>
              </a:p>
            </p:txBody>
          </p:sp>
        </mc:Choice>
        <mc:Fallback xmlns="">
          <p:sp>
            <p:nvSpPr>
              <p:cNvPr id="8" name="TextBox 11">
                <a:extLst>
                  <a:ext uri="{FF2B5EF4-FFF2-40B4-BE49-F238E27FC236}">
                    <a16:creationId xmlns:a16="http://schemas.microsoft.com/office/drawing/2014/main" id="{F0675317-F13F-AECC-5A9C-B0AE8E4A0E31}"/>
                  </a:ext>
                </a:extLst>
              </p:cNvPr>
              <p:cNvSpPr txBox="1">
                <a:spLocks noRot="1" noChangeAspect="1" noMove="1" noResize="1" noEditPoints="1" noAdjustHandles="1" noChangeArrowheads="1" noChangeShapeType="1" noTextEdit="1"/>
              </p:cNvSpPr>
              <p:nvPr/>
            </p:nvSpPr>
            <p:spPr>
              <a:xfrm>
                <a:off x="5754722" y="4303637"/>
                <a:ext cx="2349414" cy="369332"/>
              </a:xfrm>
              <a:prstGeom prst="rect">
                <a:avLst/>
              </a:prstGeom>
              <a:blipFill>
                <a:blip r:embed="rId6"/>
                <a:stretch>
                  <a:fillRect/>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9" name="TextBox 12">
                <a:extLst>
                  <a:ext uri="{FF2B5EF4-FFF2-40B4-BE49-F238E27FC236}">
                    <a16:creationId xmlns:a16="http://schemas.microsoft.com/office/drawing/2014/main" id="{2F557CD7-91BB-B6E8-05C3-E77359158696}"/>
                  </a:ext>
                </a:extLst>
              </p:cNvPr>
              <p:cNvSpPr txBox="1"/>
              <p:nvPr/>
            </p:nvSpPr>
            <p:spPr>
              <a:xfrm>
                <a:off x="5818523" y="4697810"/>
                <a:ext cx="234941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tr-TR" b="0" i="1" smtClean="0">
                          <a:latin typeface="Cambria Math" panose="02040503050406030204" pitchFamily="18" charset="0"/>
                        </a:rPr>
                        <m:t>𝑥</m:t>
                      </m:r>
                      <m:r>
                        <a:rPr lang="tr-TR" b="0" i="1" smtClean="0">
                          <a:latin typeface="Cambria Math" panose="02040503050406030204" pitchFamily="18" charset="0"/>
                        </a:rPr>
                        <m:t>4 ≤10</m:t>
                      </m:r>
                    </m:oMath>
                  </m:oMathPara>
                </a14:m>
                <a:endParaRPr lang="tr-TR" dirty="0"/>
              </a:p>
            </p:txBody>
          </p:sp>
        </mc:Choice>
        <mc:Fallback xmlns="">
          <p:sp>
            <p:nvSpPr>
              <p:cNvPr id="9" name="TextBox 12">
                <a:extLst>
                  <a:ext uri="{FF2B5EF4-FFF2-40B4-BE49-F238E27FC236}">
                    <a16:creationId xmlns:a16="http://schemas.microsoft.com/office/drawing/2014/main" id="{2F557CD7-91BB-B6E8-05C3-E77359158696}"/>
                  </a:ext>
                </a:extLst>
              </p:cNvPr>
              <p:cNvSpPr txBox="1">
                <a:spLocks noRot="1" noChangeAspect="1" noMove="1" noResize="1" noEditPoints="1" noAdjustHandles="1" noChangeArrowheads="1" noChangeShapeType="1" noTextEdit="1"/>
              </p:cNvSpPr>
              <p:nvPr/>
            </p:nvSpPr>
            <p:spPr>
              <a:xfrm>
                <a:off x="5818523" y="4697810"/>
                <a:ext cx="2349414" cy="369332"/>
              </a:xfrm>
              <a:prstGeom prst="rect">
                <a:avLst/>
              </a:prstGeom>
              <a:blipFill>
                <a:blip r:embed="rId7"/>
                <a:stretch>
                  <a:fillRect/>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10" name="TextBox 13">
                <a:extLst>
                  <a:ext uri="{FF2B5EF4-FFF2-40B4-BE49-F238E27FC236}">
                    <a16:creationId xmlns:a16="http://schemas.microsoft.com/office/drawing/2014/main" id="{4B0C49B8-09FD-587E-533D-8668356D4277}"/>
                  </a:ext>
                </a:extLst>
              </p:cNvPr>
              <p:cNvSpPr txBox="1"/>
              <p:nvPr/>
            </p:nvSpPr>
            <p:spPr>
              <a:xfrm>
                <a:off x="6242319" y="5161143"/>
                <a:ext cx="74539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tr-TR" b="0" i="1" smtClean="0">
                          <a:latin typeface="Cambria Math" panose="02040503050406030204" pitchFamily="18" charset="0"/>
                        </a:rPr>
                        <m:t>𝑥</m:t>
                      </m:r>
                      <m:r>
                        <a:rPr lang="tr-TR" b="0" i="1" smtClean="0">
                          <a:latin typeface="Cambria Math" panose="02040503050406030204" pitchFamily="18" charset="0"/>
                        </a:rPr>
                        <m:t>2≥6</m:t>
                      </m:r>
                    </m:oMath>
                  </m:oMathPara>
                </a14:m>
                <a:endParaRPr lang="tr-TR" dirty="0"/>
              </a:p>
            </p:txBody>
          </p:sp>
        </mc:Choice>
        <mc:Fallback xmlns="">
          <p:sp>
            <p:nvSpPr>
              <p:cNvPr id="10" name="TextBox 13">
                <a:extLst>
                  <a:ext uri="{FF2B5EF4-FFF2-40B4-BE49-F238E27FC236}">
                    <a16:creationId xmlns:a16="http://schemas.microsoft.com/office/drawing/2014/main" id="{4B0C49B8-09FD-587E-533D-8668356D4277}"/>
                  </a:ext>
                </a:extLst>
              </p:cNvPr>
              <p:cNvSpPr txBox="1">
                <a:spLocks noRot="1" noChangeAspect="1" noMove="1" noResize="1" noEditPoints="1" noAdjustHandles="1" noChangeArrowheads="1" noChangeShapeType="1" noTextEdit="1"/>
              </p:cNvSpPr>
              <p:nvPr/>
            </p:nvSpPr>
            <p:spPr>
              <a:xfrm>
                <a:off x="6242319" y="5161143"/>
                <a:ext cx="745397" cy="276999"/>
              </a:xfrm>
              <a:prstGeom prst="rect">
                <a:avLst/>
              </a:prstGeom>
              <a:blipFill>
                <a:blip r:embed="rId8"/>
                <a:stretch>
                  <a:fillRect l="-5738" r="-7377" b="-11111"/>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11" name="TextBox 14">
                <a:extLst>
                  <a:ext uri="{FF2B5EF4-FFF2-40B4-BE49-F238E27FC236}">
                    <a16:creationId xmlns:a16="http://schemas.microsoft.com/office/drawing/2014/main" id="{81599F84-E20E-040C-A403-D96110A63422}"/>
                  </a:ext>
                </a:extLst>
              </p:cNvPr>
              <p:cNvSpPr txBox="1"/>
              <p:nvPr/>
            </p:nvSpPr>
            <p:spPr>
              <a:xfrm>
                <a:off x="6242319" y="5530822"/>
                <a:ext cx="87363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tr-TR" b="0" i="1" smtClean="0">
                          <a:latin typeface="Cambria Math" panose="02040503050406030204" pitchFamily="18" charset="0"/>
                        </a:rPr>
                        <m:t>𝑥</m:t>
                      </m:r>
                      <m:r>
                        <a:rPr lang="tr-TR" b="0" i="1" smtClean="0">
                          <a:latin typeface="Cambria Math" panose="02040503050406030204" pitchFamily="18" charset="0"/>
                        </a:rPr>
                        <m:t>2≤20</m:t>
                      </m:r>
                    </m:oMath>
                  </m:oMathPara>
                </a14:m>
                <a:endParaRPr lang="tr-TR" dirty="0"/>
              </a:p>
            </p:txBody>
          </p:sp>
        </mc:Choice>
        <mc:Fallback xmlns="">
          <p:sp>
            <p:nvSpPr>
              <p:cNvPr id="11" name="TextBox 14">
                <a:extLst>
                  <a:ext uri="{FF2B5EF4-FFF2-40B4-BE49-F238E27FC236}">
                    <a16:creationId xmlns:a16="http://schemas.microsoft.com/office/drawing/2014/main" id="{81599F84-E20E-040C-A403-D96110A63422}"/>
                  </a:ext>
                </a:extLst>
              </p:cNvPr>
              <p:cNvSpPr txBox="1">
                <a:spLocks noRot="1" noChangeAspect="1" noMove="1" noResize="1" noEditPoints="1" noAdjustHandles="1" noChangeArrowheads="1" noChangeShapeType="1" noTextEdit="1"/>
              </p:cNvSpPr>
              <p:nvPr/>
            </p:nvSpPr>
            <p:spPr>
              <a:xfrm>
                <a:off x="6242319" y="5530822"/>
                <a:ext cx="873637" cy="276999"/>
              </a:xfrm>
              <a:prstGeom prst="rect">
                <a:avLst/>
              </a:prstGeom>
              <a:blipFill>
                <a:blip r:embed="rId9"/>
                <a:stretch>
                  <a:fillRect l="-4895" r="-6294" b="-10870"/>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12" name="TextBox 15">
                <a:extLst>
                  <a:ext uri="{FF2B5EF4-FFF2-40B4-BE49-F238E27FC236}">
                    <a16:creationId xmlns:a16="http://schemas.microsoft.com/office/drawing/2014/main" id="{4ED8B36E-CC87-2019-3755-9C0DE37FB031}"/>
                  </a:ext>
                </a:extLst>
              </p:cNvPr>
              <p:cNvSpPr txBox="1"/>
              <p:nvPr/>
            </p:nvSpPr>
            <p:spPr>
              <a:xfrm>
                <a:off x="7370771" y="5133403"/>
                <a:ext cx="74539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tr-TR" b="0" i="1" smtClean="0">
                          <a:latin typeface="Cambria Math" panose="02040503050406030204" pitchFamily="18" charset="0"/>
                        </a:rPr>
                        <m:t>𝑥</m:t>
                      </m:r>
                      <m:r>
                        <a:rPr lang="tr-TR" b="0" i="1" smtClean="0">
                          <a:latin typeface="Cambria Math" panose="02040503050406030204" pitchFamily="18" charset="0"/>
                        </a:rPr>
                        <m:t>3≥6</m:t>
                      </m:r>
                    </m:oMath>
                  </m:oMathPara>
                </a14:m>
                <a:endParaRPr lang="tr-TR" dirty="0"/>
              </a:p>
            </p:txBody>
          </p:sp>
        </mc:Choice>
        <mc:Fallback xmlns="">
          <p:sp>
            <p:nvSpPr>
              <p:cNvPr id="12" name="TextBox 15">
                <a:extLst>
                  <a:ext uri="{FF2B5EF4-FFF2-40B4-BE49-F238E27FC236}">
                    <a16:creationId xmlns:a16="http://schemas.microsoft.com/office/drawing/2014/main" id="{4ED8B36E-CC87-2019-3755-9C0DE37FB031}"/>
                  </a:ext>
                </a:extLst>
              </p:cNvPr>
              <p:cNvSpPr txBox="1">
                <a:spLocks noRot="1" noChangeAspect="1" noMove="1" noResize="1" noEditPoints="1" noAdjustHandles="1" noChangeArrowheads="1" noChangeShapeType="1" noTextEdit="1"/>
              </p:cNvSpPr>
              <p:nvPr/>
            </p:nvSpPr>
            <p:spPr>
              <a:xfrm>
                <a:off x="7370771" y="5133403"/>
                <a:ext cx="745397" cy="276999"/>
              </a:xfrm>
              <a:prstGeom prst="rect">
                <a:avLst/>
              </a:prstGeom>
              <a:blipFill>
                <a:blip r:embed="rId10"/>
                <a:stretch>
                  <a:fillRect l="-5738" r="-7377" b="-10870"/>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13" name="TextBox 16">
                <a:extLst>
                  <a:ext uri="{FF2B5EF4-FFF2-40B4-BE49-F238E27FC236}">
                    <a16:creationId xmlns:a16="http://schemas.microsoft.com/office/drawing/2014/main" id="{D933597C-A7B5-32AD-83D5-26830A7F66DA}"/>
                  </a:ext>
                </a:extLst>
              </p:cNvPr>
              <p:cNvSpPr txBox="1"/>
              <p:nvPr/>
            </p:nvSpPr>
            <p:spPr>
              <a:xfrm>
                <a:off x="7370771" y="5503082"/>
                <a:ext cx="87363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tr-TR" b="0" i="1" smtClean="0">
                          <a:latin typeface="Cambria Math" panose="02040503050406030204" pitchFamily="18" charset="0"/>
                        </a:rPr>
                        <m:t>𝑥</m:t>
                      </m:r>
                      <m:r>
                        <a:rPr lang="tr-TR" b="0" i="1" smtClean="0">
                          <a:latin typeface="Cambria Math" panose="02040503050406030204" pitchFamily="18" charset="0"/>
                        </a:rPr>
                        <m:t>3≤20</m:t>
                      </m:r>
                    </m:oMath>
                  </m:oMathPara>
                </a14:m>
                <a:endParaRPr lang="tr-TR" dirty="0"/>
              </a:p>
            </p:txBody>
          </p:sp>
        </mc:Choice>
        <mc:Fallback xmlns="">
          <p:sp>
            <p:nvSpPr>
              <p:cNvPr id="13" name="TextBox 16">
                <a:extLst>
                  <a:ext uri="{FF2B5EF4-FFF2-40B4-BE49-F238E27FC236}">
                    <a16:creationId xmlns:a16="http://schemas.microsoft.com/office/drawing/2014/main" id="{D933597C-A7B5-32AD-83D5-26830A7F66DA}"/>
                  </a:ext>
                </a:extLst>
              </p:cNvPr>
              <p:cNvSpPr txBox="1">
                <a:spLocks noRot="1" noChangeAspect="1" noMove="1" noResize="1" noEditPoints="1" noAdjustHandles="1" noChangeArrowheads="1" noChangeShapeType="1" noTextEdit="1"/>
              </p:cNvSpPr>
              <p:nvPr/>
            </p:nvSpPr>
            <p:spPr>
              <a:xfrm>
                <a:off x="7370771" y="5503082"/>
                <a:ext cx="873637" cy="276999"/>
              </a:xfrm>
              <a:prstGeom prst="rect">
                <a:avLst/>
              </a:prstGeom>
              <a:blipFill>
                <a:blip r:embed="rId11"/>
                <a:stretch>
                  <a:fillRect l="-4895" r="-6294" b="-11111"/>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14" name="TextBox 17">
                <a:extLst>
                  <a:ext uri="{FF2B5EF4-FFF2-40B4-BE49-F238E27FC236}">
                    <a16:creationId xmlns:a16="http://schemas.microsoft.com/office/drawing/2014/main" id="{7B324D85-6184-9FFA-642B-DF44D053C3FC}"/>
                  </a:ext>
                </a:extLst>
              </p:cNvPr>
              <p:cNvSpPr txBox="1"/>
              <p:nvPr/>
            </p:nvSpPr>
            <p:spPr>
              <a:xfrm>
                <a:off x="6242319" y="5952317"/>
                <a:ext cx="181139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tr-TR" b="0" i="1" smtClean="0">
                          <a:latin typeface="Cambria Math" panose="02040503050406030204" pitchFamily="18" charset="0"/>
                        </a:rPr>
                        <m:t>𝑥</m:t>
                      </m:r>
                      <m:r>
                        <a:rPr lang="tr-TR" b="0" i="1" smtClean="0">
                          <a:latin typeface="Cambria Math" panose="02040503050406030204" pitchFamily="18" charset="0"/>
                        </a:rPr>
                        <m:t>1,</m:t>
                      </m:r>
                      <m:r>
                        <a:rPr lang="tr-TR" b="0" i="1" smtClean="0">
                          <a:latin typeface="Cambria Math" panose="02040503050406030204" pitchFamily="18" charset="0"/>
                        </a:rPr>
                        <m:t>𝑥</m:t>
                      </m:r>
                      <m:r>
                        <a:rPr lang="tr-TR" b="0" i="1" smtClean="0">
                          <a:latin typeface="Cambria Math" panose="02040503050406030204" pitchFamily="18" charset="0"/>
                        </a:rPr>
                        <m:t>2,</m:t>
                      </m:r>
                      <m:r>
                        <a:rPr lang="tr-TR" b="0" i="1" smtClean="0">
                          <a:latin typeface="Cambria Math" panose="02040503050406030204" pitchFamily="18" charset="0"/>
                        </a:rPr>
                        <m:t>𝑥</m:t>
                      </m:r>
                      <m:r>
                        <a:rPr lang="tr-TR" b="0" i="1" smtClean="0">
                          <a:latin typeface="Cambria Math" panose="02040503050406030204" pitchFamily="18" charset="0"/>
                        </a:rPr>
                        <m:t>3,</m:t>
                      </m:r>
                      <m:r>
                        <a:rPr lang="tr-TR" b="0" i="1" smtClean="0">
                          <a:latin typeface="Cambria Math" panose="02040503050406030204" pitchFamily="18" charset="0"/>
                        </a:rPr>
                        <m:t>𝑥</m:t>
                      </m:r>
                      <m:r>
                        <a:rPr lang="tr-TR" b="0" i="1" smtClean="0">
                          <a:latin typeface="Cambria Math" panose="02040503050406030204" pitchFamily="18" charset="0"/>
                        </a:rPr>
                        <m:t>4 ≥0</m:t>
                      </m:r>
                    </m:oMath>
                  </m:oMathPara>
                </a14:m>
                <a:endParaRPr lang="tr-TR" dirty="0"/>
              </a:p>
            </p:txBody>
          </p:sp>
        </mc:Choice>
        <mc:Fallback xmlns="">
          <p:sp>
            <p:nvSpPr>
              <p:cNvPr id="14" name="TextBox 17">
                <a:extLst>
                  <a:ext uri="{FF2B5EF4-FFF2-40B4-BE49-F238E27FC236}">
                    <a16:creationId xmlns:a16="http://schemas.microsoft.com/office/drawing/2014/main" id="{7B324D85-6184-9FFA-642B-DF44D053C3FC}"/>
                  </a:ext>
                </a:extLst>
              </p:cNvPr>
              <p:cNvSpPr txBox="1">
                <a:spLocks noRot="1" noChangeAspect="1" noMove="1" noResize="1" noEditPoints="1" noAdjustHandles="1" noChangeArrowheads="1" noChangeShapeType="1" noTextEdit="1"/>
              </p:cNvSpPr>
              <p:nvPr/>
            </p:nvSpPr>
            <p:spPr>
              <a:xfrm>
                <a:off x="6242319" y="5952317"/>
                <a:ext cx="1811393" cy="276999"/>
              </a:xfrm>
              <a:prstGeom prst="rect">
                <a:avLst/>
              </a:prstGeom>
              <a:blipFill>
                <a:blip r:embed="rId12"/>
                <a:stretch>
                  <a:fillRect l="-2020" r="-2694" b="-10870"/>
                </a:stretch>
              </a:blipFill>
            </p:spPr>
            <p:txBody>
              <a:bodyPr/>
              <a:lstStyle/>
              <a:p>
                <a:r>
                  <a:rPr lang="tr-TR">
                    <a:noFill/>
                  </a:rPr>
                  <a:t> </a:t>
                </a:r>
              </a:p>
            </p:txBody>
          </p:sp>
        </mc:Fallback>
      </mc:AlternateContent>
      <p:pic>
        <p:nvPicPr>
          <p:cNvPr id="15" name="Resim 14">
            <a:extLst>
              <a:ext uri="{FF2B5EF4-FFF2-40B4-BE49-F238E27FC236}">
                <a16:creationId xmlns:a16="http://schemas.microsoft.com/office/drawing/2014/main" id="{619C038E-8849-79BD-14BB-2E2E4CD661A6}"/>
              </a:ext>
            </a:extLst>
          </p:cNvPr>
          <p:cNvPicPr>
            <a:picLocks noChangeAspect="1"/>
          </p:cNvPicPr>
          <p:nvPr/>
        </p:nvPicPr>
        <p:blipFill>
          <a:blip r:embed="rId13"/>
          <a:stretch>
            <a:fillRect/>
          </a:stretch>
        </p:blipFill>
        <p:spPr>
          <a:xfrm>
            <a:off x="1835696" y="1846528"/>
            <a:ext cx="5739346" cy="1098270"/>
          </a:xfrm>
          <a:prstGeom prst="rect">
            <a:avLst/>
          </a:prstGeom>
          <a:ln>
            <a:noFill/>
          </a:ln>
          <a:effectLst>
            <a:outerShdw blurRad="292100" dist="139700" dir="2700000" algn="tl" rotWithShape="0">
              <a:srgbClr val="333333">
                <a:alpha val="65000"/>
              </a:srgbClr>
            </a:outerShdw>
          </a:effectLst>
        </p:spPr>
      </p:pic>
      <mc:AlternateContent xmlns:mc="http://schemas.openxmlformats.org/markup-compatibility/2006" xmlns:a14="http://schemas.microsoft.com/office/drawing/2010/main">
        <mc:Choice Requires="a14">
          <p:sp>
            <p:nvSpPr>
              <p:cNvPr id="17" name="Metin kutusu 16">
                <a:extLst>
                  <a:ext uri="{FF2B5EF4-FFF2-40B4-BE49-F238E27FC236}">
                    <a16:creationId xmlns:a16="http://schemas.microsoft.com/office/drawing/2014/main" id="{77B887FC-CCAB-6FBD-9DE9-42CF05EDDC46}"/>
                  </a:ext>
                </a:extLst>
              </p:cNvPr>
              <p:cNvSpPr txBox="1"/>
              <p:nvPr/>
            </p:nvSpPr>
            <p:spPr>
              <a:xfrm>
                <a:off x="3614552" y="1489626"/>
                <a:ext cx="457200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tr-TR" b="0" i="1" smtClean="0">
                          <a:latin typeface="Cambria Math" panose="02040503050406030204" pitchFamily="18" charset="0"/>
                        </a:rPr>
                        <m:t>𝑥</m:t>
                      </m:r>
                      <m:r>
                        <a:rPr lang="tr-TR" b="0" i="1" smtClean="0">
                          <a:latin typeface="Cambria Math" panose="02040503050406030204" pitchFamily="18" charset="0"/>
                        </a:rPr>
                        <m:t>1          </m:t>
                      </m:r>
                      <m:r>
                        <a:rPr lang="tr-TR" b="0" i="1" smtClean="0">
                          <a:latin typeface="Cambria Math" panose="02040503050406030204" pitchFamily="18" charset="0"/>
                        </a:rPr>
                        <m:t>𝑥</m:t>
                      </m:r>
                      <m:r>
                        <a:rPr lang="tr-TR" b="0" i="1" smtClean="0">
                          <a:latin typeface="Cambria Math" panose="02040503050406030204" pitchFamily="18" charset="0"/>
                        </a:rPr>
                        <m:t>2          </m:t>
                      </m:r>
                      <m:r>
                        <a:rPr lang="tr-TR" b="0" i="1" smtClean="0">
                          <a:latin typeface="Cambria Math" panose="02040503050406030204" pitchFamily="18" charset="0"/>
                        </a:rPr>
                        <m:t>𝑥</m:t>
                      </m:r>
                      <m:r>
                        <a:rPr lang="tr-TR" b="0" i="1" smtClean="0">
                          <a:latin typeface="Cambria Math" panose="02040503050406030204" pitchFamily="18" charset="0"/>
                        </a:rPr>
                        <m:t>3        </m:t>
                      </m:r>
                      <m:r>
                        <a:rPr lang="tr-TR" b="0" i="1" smtClean="0">
                          <a:latin typeface="Cambria Math" panose="02040503050406030204" pitchFamily="18" charset="0"/>
                        </a:rPr>
                        <m:t>𝑥</m:t>
                      </m:r>
                      <m:r>
                        <a:rPr lang="tr-TR" b="0" i="1" smtClean="0">
                          <a:latin typeface="Cambria Math" panose="02040503050406030204" pitchFamily="18" charset="0"/>
                        </a:rPr>
                        <m:t>4 </m:t>
                      </m:r>
                    </m:oMath>
                  </m:oMathPara>
                </a14:m>
                <a:endParaRPr lang="tr-TR" dirty="0"/>
              </a:p>
            </p:txBody>
          </p:sp>
        </mc:Choice>
        <mc:Fallback xmlns="">
          <p:sp>
            <p:nvSpPr>
              <p:cNvPr id="17" name="Metin kutusu 16">
                <a:extLst>
                  <a:ext uri="{FF2B5EF4-FFF2-40B4-BE49-F238E27FC236}">
                    <a16:creationId xmlns:a16="http://schemas.microsoft.com/office/drawing/2014/main" id="{77B887FC-CCAB-6FBD-9DE9-42CF05EDDC46}"/>
                  </a:ext>
                </a:extLst>
              </p:cNvPr>
              <p:cNvSpPr txBox="1">
                <a:spLocks noRot="1" noChangeAspect="1" noMove="1" noResize="1" noEditPoints="1" noAdjustHandles="1" noChangeArrowheads="1" noChangeShapeType="1" noTextEdit="1"/>
              </p:cNvSpPr>
              <p:nvPr/>
            </p:nvSpPr>
            <p:spPr>
              <a:xfrm>
                <a:off x="3614552" y="1489626"/>
                <a:ext cx="4572000" cy="369332"/>
              </a:xfrm>
              <a:prstGeom prst="rect">
                <a:avLst/>
              </a:prstGeom>
              <a:blipFill>
                <a:blip r:embed="rId14"/>
                <a:stretch>
                  <a:fillRect/>
                </a:stretch>
              </a:blipFill>
            </p:spPr>
            <p:txBody>
              <a:bodyPr/>
              <a:lstStyle/>
              <a:p>
                <a:r>
                  <a:rPr lang="tr-TR">
                    <a:noFill/>
                  </a:rPr>
                  <a:t> </a:t>
                </a:r>
              </a:p>
            </p:txBody>
          </p:sp>
        </mc:Fallback>
      </mc:AlternateContent>
    </p:spTree>
    <p:extLst>
      <p:ext uri="{BB962C8B-B14F-4D97-AF65-F5344CB8AC3E}">
        <p14:creationId xmlns:p14="http://schemas.microsoft.com/office/powerpoint/2010/main" val="4220583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p:bldP spid="9" grpId="0"/>
      <p:bldP spid="10" grpId="0"/>
      <p:bldP spid="11" grpId="0"/>
      <p:bldP spid="12" grpId="0"/>
      <p:bldP spid="13" grpId="0"/>
      <p:bldP spid="14" grpId="0"/>
      <p:bldP spid="1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a:extLst>
              <a:ext uri="{FF2B5EF4-FFF2-40B4-BE49-F238E27FC236}">
                <a16:creationId xmlns:a16="http://schemas.microsoft.com/office/drawing/2014/main" id="{B5429852-46C1-A523-4D48-65B3951CFAFF}"/>
              </a:ext>
            </a:extLst>
          </p:cNvPr>
          <p:cNvSpPr>
            <a:spLocks noGrp="1"/>
          </p:cNvSpPr>
          <p:nvPr>
            <p:ph idx="1"/>
          </p:nvPr>
        </p:nvSpPr>
        <p:spPr/>
        <p:txBody>
          <a:bodyPr/>
          <a:lstStyle/>
          <a:p>
            <a:pPr>
              <a:buFont typeface="Arial" panose="020B0604020202020204" pitchFamily="34" charset="0"/>
              <a:buChar char="•"/>
            </a:pPr>
            <a:r>
              <a:rPr lang="tr-TR" dirty="0"/>
              <a:t>Varsayalım ki maliyet minimize edilmek isteniyor.</a:t>
            </a:r>
          </a:p>
          <a:p>
            <a:pPr>
              <a:buFont typeface="Arial" panose="020B0604020202020204" pitchFamily="34" charset="0"/>
              <a:buChar char="•"/>
            </a:pPr>
            <a:endParaRPr lang="tr-TR" dirty="0"/>
          </a:p>
          <a:p>
            <a:pPr>
              <a:buFont typeface="Arial" panose="020B0604020202020204" pitchFamily="34" charset="0"/>
              <a:buChar char="•"/>
            </a:pPr>
            <a:endParaRPr lang="tr-TR" dirty="0"/>
          </a:p>
        </p:txBody>
      </p:sp>
      <p:sp>
        <p:nvSpPr>
          <p:cNvPr id="3" name="Başlık 2">
            <a:extLst>
              <a:ext uri="{FF2B5EF4-FFF2-40B4-BE49-F238E27FC236}">
                <a16:creationId xmlns:a16="http://schemas.microsoft.com/office/drawing/2014/main" id="{66E34C64-7D2B-32A8-564E-E75E0E1D835C}"/>
              </a:ext>
            </a:extLst>
          </p:cNvPr>
          <p:cNvSpPr>
            <a:spLocks noGrp="1"/>
          </p:cNvSpPr>
          <p:nvPr>
            <p:ph type="title"/>
          </p:nvPr>
        </p:nvSpPr>
        <p:spPr/>
        <p:txBody>
          <a:bodyPr/>
          <a:lstStyle/>
          <a:p>
            <a:r>
              <a:rPr lang="tr-TR" dirty="0"/>
              <a:t>Reklam Alternatif</a:t>
            </a:r>
          </a:p>
        </p:txBody>
      </p:sp>
      <mc:AlternateContent xmlns:mc="http://schemas.openxmlformats.org/markup-compatibility/2006" xmlns:a14="http://schemas.microsoft.com/office/drawing/2010/main">
        <mc:Choice Requires="a14">
          <p:sp>
            <p:nvSpPr>
              <p:cNvPr id="4" name="TextBox 7">
                <a:extLst>
                  <a:ext uri="{FF2B5EF4-FFF2-40B4-BE49-F238E27FC236}">
                    <a16:creationId xmlns:a16="http://schemas.microsoft.com/office/drawing/2014/main" id="{961D0FDE-8499-1146-E008-B9CF478B1485}"/>
                  </a:ext>
                </a:extLst>
              </p:cNvPr>
              <p:cNvSpPr txBox="1"/>
              <p:nvPr/>
            </p:nvSpPr>
            <p:spPr>
              <a:xfrm>
                <a:off x="2051720" y="2852936"/>
                <a:ext cx="484106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tr-TR" b="0" i="1" smtClean="0">
                          <a:latin typeface="Cambria Math" panose="02040503050406030204" pitchFamily="18" charset="0"/>
                        </a:rPr>
                        <m:t>480 </m:t>
                      </m:r>
                      <m:r>
                        <a:rPr lang="tr-TR" b="0" i="1" smtClean="0">
                          <a:latin typeface="Cambria Math" panose="02040503050406030204" pitchFamily="18" charset="0"/>
                        </a:rPr>
                        <m:t>𝑥</m:t>
                      </m:r>
                      <m:r>
                        <a:rPr lang="tr-TR" b="0" i="1" smtClean="0">
                          <a:latin typeface="Cambria Math" panose="02040503050406030204" pitchFamily="18" charset="0"/>
                        </a:rPr>
                        <m:t>1+200 </m:t>
                      </m:r>
                      <m:r>
                        <a:rPr lang="tr-TR" b="0" i="1" smtClean="0">
                          <a:latin typeface="Cambria Math" panose="02040503050406030204" pitchFamily="18" charset="0"/>
                        </a:rPr>
                        <m:t>𝑥</m:t>
                      </m:r>
                      <m:r>
                        <a:rPr lang="tr-TR" b="0" i="1" smtClean="0">
                          <a:latin typeface="Cambria Math" panose="02040503050406030204" pitchFamily="18" charset="0"/>
                        </a:rPr>
                        <m:t>2+160 </m:t>
                      </m:r>
                      <m:r>
                        <a:rPr lang="tr-TR" b="0" i="1" smtClean="0">
                          <a:latin typeface="Cambria Math" panose="02040503050406030204" pitchFamily="18" charset="0"/>
                        </a:rPr>
                        <m:t>𝑥</m:t>
                      </m:r>
                      <m:r>
                        <a:rPr lang="tr-TR" b="0" i="1" smtClean="0">
                          <a:latin typeface="Cambria Math" panose="02040503050406030204" pitchFamily="18" charset="0"/>
                        </a:rPr>
                        <m:t>3+100 </m:t>
                      </m:r>
                      <m:r>
                        <a:rPr lang="tr-TR" b="0" i="1" smtClean="0">
                          <a:latin typeface="Cambria Math" panose="02040503050406030204" pitchFamily="18" charset="0"/>
                        </a:rPr>
                        <m:t>𝑥</m:t>
                      </m:r>
                      <m:r>
                        <a:rPr lang="tr-TR" b="0" i="1" smtClean="0">
                          <a:latin typeface="Cambria Math" panose="02040503050406030204" pitchFamily="18" charset="0"/>
                        </a:rPr>
                        <m:t>4≤5600000</m:t>
                      </m:r>
                    </m:oMath>
                  </m:oMathPara>
                </a14:m>
                <a:endParaRPr lang="tr-TR" dirty="0"/>
              </a:p>
            </p:txBody>
          </p:sp>
        </mc:Choice>
        <mc:Fallback xmlns="">
          <p:sp>
            <p:nvSpPr>
              <p:cNvPr id="4" name="TextBox 7">
                <a:extLst>
                  <a:ext uri="{FF2B5EF4-FFF2-40B4-BE49-F238E27FC236}">
                    <a16:creationId xmlns:a16="http://schemas.microsoft.com/office/drawing/2014/main" id="{961D0FDE-8499-1146-E008-B9CF478B1485}"/>
                  </a:ext>
                </a:extLst>
              </p:cNvPr>
              <p:cNvSpPr txBox="1">
                <a:spLocks noRot="1" noChangeAspect="1" noMove="1" noResize="1" noEditPoints="1" noAdjustHandles="1" noChangeArrowheads="1" noChangeShapeType="1" noTextEdit="1"/>
              </p:cNvSpPr>
              <p:nvPr/>
            </p:nvSpPr>
            <p:spPr>
              <a:xfrm>
                <a:off x="2051720" y="2852936"/>
                <a:ext cx="4841069" cy="276999"/>
              </a:xfrm>
              <a:prstGeom prst="rect">
                <a:avLst/>
              </a:prstGeom>
              <a:blipFill>
                <a:blip r:embed="rId2"/>
                <a:stretch>
                  <a:fillRect l="-630" r="-756" b="-13333"/>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5" name="TextBox 8">
                <a:extLst>
                  <a:ext uri="{FF2B5EF4-FFF2-40B4-BE49-F238E27FC236}">
                    <a16:creationId xmlns:a16="http://schemas.microsoft.com/office/drawing/2014/main" id="{1DE0605D-C90C-6648-52E3-4EC4A57314B1}"/>
                  </a:ext>
                </a:extLst>
              </p:cNvPr>
              <p:cNvSpPr txBox="1"/>
              <p:nvPr/>
            </p:nvSpPr>
            <p:spPr>
              <a:xfrm>
                <a:off x="2051720" y="3294379"/>
                <a:ext cx="463588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tr-TR" b="0" i="1" smtClean="0">
                          <a:latin typeface="Cambria Math" panose="02040503050406030204" pitchFamily="18" charset="0"/>
                        </a:rPr>
                        <m:t>250 </m:t>
                      </m:r>
                      <m:r>
                        <a:rPr lang="tr-TR" b="0" i="1" smtClean="0">
                          <a:latin typeface="Cambria Math" panose="02040503050406030204" pitchFamily="18" charset="0"/>
                        </a:rPr>
                        <m:t>𝑥</m:t>
                      </m:r>
                      <m:r>
                        <a:rPr lang="tr-TR" b="0" i="1" smtClean="0">
                          <a:latin typeface="Cambria Math" panose="02040503050406030204" pitchFamily="18" charset="0"/>
                        </a:rPr>
                        <m:t>1+120 </m:t>
                      </m:r>
                      <m:r>
                        <a:rPr lang="tr-TR" b="0" i="1" smtClean="0">
                          <a:latin typeface="Cambria Math" panose="02040503050406030204" pitchFamily="18" charset="0"/>
                        </a:rPr>
                        <m:t>𝑥</m:t>
                      </m:r>
                      <m:r>
                        <a:rPr lang="tr-TR" b="0" i="1" smtClean="0">
                          <a:latin typeface="Cambria Math" panose="02040503050406030204" pitchFamily="18" charset="0"/>
                        </a:rPr>
                        <m:t>2+90 </m:t>
                      </m:r>
                      <m:r>
                        <a:rPr lang="tr-TR" b="0" i="1" smtClean="0">
                          <a:latin typeface="Cambria Math" panose="02040503050406030204" pitchFamily="18" charset="0"/>
                        </a:rPr>
                        <m:t>𝑥</m:t>
                      </m:r>
                      <m:r>
                        <a:rPr lang="tr-TR" b="0" i="1" smtClean="0">
                          <a:latin typeface="Cambria Math" panose="02040503050406030204" pitchFamily="18" charset="0"/>
                        </a:rPr>
                        <m:t>3+60 </m:t>
                      </m:r>
                      <m:r>
                        <a:rPr lang="tr-TR" b="0" i="1" smtClean="0">
                          <a:latin typeface="Cambria Math" panose="02040503050406030204" pitchFamily="18" charset="0"/>
                        </a:rPr>
                        <m:t>𝑥</m:t>
                      </m:r>
                      <m:r>
                        <a:rPr lang="tr-TR" b="0" i="1" smtClean="0">
                          <a:latin typeface="Cambria Math" panose="02040503050406030204" pitchFamily="18" charset="0"/>
                        </a:rPr>
                        <m:t>4 ≥1900000</m:t>
                      </m:r>
                    </m:oMath>
                  </m:oMathPara>
                </a14:m>
                <a:endParaRPr lang="tr-TR" dirty="0"/>
              </a:p>
            </p:txBody>
          </p:sp>
        </mc:Choice>
        <mc:Fallback xmlns="">
          <p:sp>
            <p:nvSpPr>
              <p:cNvPr id="5" name="TextBox 8">
                <a:extLst>
                  <a:ext uri="{FF2B5EF4-FFF2-40B4-BE49-F238E27FC236}">
                    <a16:creationId xmlns:a16="http://schemas.microsoft.com/office/drawing/2014/main" id="{1DE0605D-C90C-6648-52E3-4EC4A57314B1}"/>
                  </a:ext>
                </a:extLst>
              </p:cNvPr>
              <p:cNvSpPr txBox="1">
                <a:spLocks noRot="1" noChangeAspect="1" noMove="1" noResize="1" noEditPoints="1" noAdjustHandles="1" noChangeArrowheads="1" noChangeShapeType="1" noTextEdit="1"/>
              </p:cNvSpPr>
              <p:nvPr/>
            </p:nvSpPr>
            <p:spPr>
              <a:xfrm>
                <a:off x="2051720" y="3294379"/>
                <a:ext cx="4635884" cy="276999"/>
              </a:xfrm>
              <a:prstGeom prst="rect">
                <a:avLst/>
              </a:prstGeom>
              <a:blipFill>
                <a:blip r:embed="rId3"/>
                <a:stretch>
                  <a:fillRect l="-658" r="-789" b="-10870"/>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6" name="TextBox 9">
                <a:extLst>
                  <a:ext uri="{FF2B5EF4-FFF2-40B4-BE49-F238E27FC236}">
                    <a16:creationId xmlns:a16="http://schemas.microsoft.com/office/drawing/2014/main" id="{740E777A-1777-35AC-254C-E6473C6757D2}"/>
                  </a:ext>
                </a:extLst>
              </p:cNvPr>
              <p:cNvSpPr txBox="1"/>
              <p:nvPr/>
            </p:nvSpPr>
            <p:spPr>
              <a:xfrm>
                <a:off x="2051720" y="3669797"/>
                <a:ext cx="476412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tr-TR" b="0" i="1" smtClean="0">
                          <a:latin typeface="Cambria Math" panose="02040503050406030204" pitchFamily="18" charset="0"/>
                        </a:rPr>
                        <m:t>200 </m:t>
                      </m:r>
                      <m:r>
                        <a:rPr lang="tr-TR" b="0" i="1" smtClean="0">
                          <a:latin typeface="Cambria Math" panose="02040503050406030204" pitchFamily="18" charset="0"/>
                        </a:rPr>
                        <m:t>𝑥</m:t>
                      </m:r>
                      <m:r>
                        <a:rPr lang="tr-TR" b="0" i="1" smtClean="0">
                          <a:latin typeface="Cambria Math" panose="02040503050406030204" pitchFamily="18" charset="0"/>
                        </a:rPr>
                        <m:t>1+140 </m:t>
                      </m:r>
                      <m:r>
                        <a:rPr lang="tr-TR" b="0" i="1" smtClean="0">
                          <a:latin typeface="Cambria Math" panose="02040503050406030204" pitchFamily="18" charset="0"/>
                        </a:rPr>
                        <m:t>𝑥</m:t>
                      </m:r>
                      <m:r>
                        <a:rPr lang="tr-TR" b="0" i="1" smtClean="0">
                          <a:latin typeface="Cambria Math" panose="02040503050406030204" pitchFamily="18" charset="0"/>
                        </a:rPr>
                        <m:t>2+120 </m:t>
                      </m:r>
                      <m:r>
                        <a:rPr lang="tr-TR" b="0" i="1" smtClean="0">
                          <a:latin typeface="Cambria Math" panose="02040503050406030204" pitchFamily="18" charset="0"/>
                        </a:rPr>
                        <m:t>𝑥</m:t>
                      </m:r>
                      <m:r>
                        <a:rPr lang="tr-TR" b="0" i="1" smtClean="0">
                          <a:latin typeface="Cambria Math" panose="02040503050406030204" pitchFamily="18" charset="0"/>
                        </a:rPr>
                        <m:t>3+80 </m:t>
                      </m:r>
                      <m:r>
                        <a:rPr lang="tr-TR" b="0" i="1" smtClean="0">
                          <a:latin typeface="Cambria Math" panose="02040503050406030204" pitchFamily="18" charset="0"/>
                        </a:rPr>
                        <m:t>𝑥</m:t>
                      </m:r>
                      <m:r>
                        <a:rPr lang="tr-TR" b="0" i="1" smtClean="0">
                          <a:latin typeface="Cambria Math" panose="02040503050406030204" pitchFamily="18" charset="0"/>
                        </a:rPr>
                        <m:t>4 ≥1600000</m:t>
                      </m:r>
                    </m:oMath>
                  </m:oMathPara>
                </a14:m>
                <a:endParaRPr lang="tr-TR" dirty="0"/>
              </a:p>
            </p:txBody>
          </p:sp>
        </mc:Choice>
        <mc:Fallback xmlns="">
          <p:sp>
            <p:nvSpPr>
              <p:cNvPr id="6" name="TextBox 9">
                <a:extLst>
                  <a:ext uri="{FF2B5EF4-FFF2-40B4-BE49-F238E27FC236}">
                    <a16:creationId xmlns:a16="http://schemas.microsoft.com/office/drawing/2014/main" id="{740E777A-1777-35AC-254C-E6473C6757D2}"/>
                  </a:ext>
                </a:extLst>
              </p:cNvPr>
              <p:cNvSpPr txBox="1">
                <a:spLocks noRot="1" noChangeAspect="1" noMove="1" noResize="1" noEditPoints="1" noAdjustHandles="1" noChangeArrowheads="1" noChangeShapeType="1" noTextEdit="1"/>
              </p:cNvSpPr>
              <p:nvPr/>
            </p:nvSpPr>
            <p:spPr>
              <a:xfrm>
                <a:off x="2051720" y="3669797"/>
                <a:ext cx="4764125" cy="276999"/>
              </a:xfrm>
              <a:prstGeom prst="rect">
                <a:avLst/>
              </a:prstGeom>
              <a:blipFill>
                <a:blip r:embed="rId4"/>
                <a:stretch>
                  <a:fillRect l="-640" r="-768" b="-11111"/>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7" name="TextBox 11">
                <a:extLst>
                  <a:ext uri="{FF2B5EF4-FFF2-40B4-BE49-F238E27FC236}">
                    <a16:creationId xmlns:a16="http://schemas.microsoft.com/office/drawing/2014/main" id="{262B2508-E5A6-9479-8BE7-E4F0A5B4F341}"/>
                  </a:ext>
                </a:extLst>
              </p:cNvPr>
              <p:cNvSpPr txBox="1"/>
              <p:nvPr/>
            </p:nvSpPr>
            <p:spPr>
              <a:xfrm>
                <a:off x="2276273" y="4277534"/>
                <a:ext cx="234941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tr-TR" b="0" i="1" smtClean="0">
                          <a:latin typeface="Cambria Math" panose="02040503050406030204" pitchFamily="18" charset="0"/>
                        </a:rPr>
                        <m:t>𝑥</m:t>
                      </m:r>
                      <m:r>
                        <a:rPr lang="tr-TR" b="0" i="1" smtClean="0">
                          <a:latin typeface="Cambria Math" panose="02040503050406030204" pitchFamily="18" charset="0"/>
                        </a:rPr>
                        <m:t>1 ≥4</m:t>
                      </m:r>
                    </m:oMath>
                  </m:oMathPara>
                </a14:m>
                <a:endParaRPr lang="tr-TR" dirty="0"/>
              </a:p>
            </p:txBody>
          </p:sp>
        </mc:Choice>
        <mc:Fallback xmlns="">
          <p:sp>
            <p:nvSpPr>
              <p:cNvPr id="7" name="TextBox 11">
                <a:extLst>
                  <a:ext uri="{FF2B5EF4-FFF2-40B4-BE49-F238E27FC236}">
                    <a16:creationId xmlns:a16="http://schemas.microsoft.com/office/drawing/2014/main" id="{262B2508-E5A6-9479-8BE7-E4F0A5B4F341}"/>
                  </a:ext>
                </a:extLst>
              </p:cNvPr>
              <p:cNvSpPr txBox="1">
                <a:spLocks noRot="1" noChangeAspect="1" noMove="1" noResize="1" noEditPoints="1" noAdjustHandles="1" noChangeArrowheads="1" noChangeShapeType="1" noTextEdit="1"/>
              </p:cNvSpPr>
              <p:nvPr/>
            </p:nvSpPr>
            <p:spPr>
              <a:xfrm>
                <a:off x="2276273" y="4277534"/>
                <a:ext cx="2349414" cy="369332"/>
              </a:xfrm>
              <a:prstGeom prst="rect">
                <a:avLst/>
              </a:prstGeom>
              <a:blipFill>
                <a:blip r:embed="rId5"/>
                <a:stretch>
                  <a:fillRect/>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8" name="TextBox 12">
                <a:extLst>
                  <a:ext uri="{FF2B5EF4-FFF2-40B4-BE49-F238E27FC236}">
                    <a16:creationId xmlns:a16="http://schemas.microsoft.com/office/drawing/2014/main" id="{BE1AD1E3-BE56-F820-61DD-0ECBE38F2340}"/>
                  </a:ext>
                </a:extLst>
              </p:cNvPr>
              <p:cNvSpPr txBox="1"/>
              <p:nvPr/>
            </p:nvSpPr>
            <p:spPr>
              <a:xfrm>
                <a:off x="2276273" y="4742614"/>
                <a:ext cx="234941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tr-TR" b="0" i="1" smtClean="0">
                          <a:latin typeface="Cambria Math" panose="02040503050406030204" pitchFamily="18" charset="0"/>
                        </a:rPr>
                        <m:t>𝑥</m:t>
                      </m:r>
                      <m:r>
                        <a:rPr lang="tr-TR" b="0" i="1" smtClean="0">
                          <a:latin typeface="Cambria Math" panose="02040503050406030204" pitchFamily="18" charset="0"/>
                        </a:rPr>
                        <m:t>4 ≤10</m:t>
                      </m:r>
                    </m:oMath>
                  </m:oMathPara>
                </a14:m>
                <a:endParaRPr lang="tr-TR" dirty="0"/>
              </a:p>
            </p:txBody>
          </p:sp>
        </mc:Choice>
        <mc:Fallback xmlns="">
          <p:sp>
            <p:nvSpPr>
              <p:cNvPr id="8" name="TextBox 12">
                <a:extLst>
                  <a:ext uri="{FF2B5EF4-FFF2-40B4-BE49-F238E27FC236}">
                    <a16:creationId xmlns:a16="http://schemas.microsoft.com/office/drawing/2014/main" id="{BE1AD1E3-BE56-F820-61DD-0ECBE38F2340}"/>
                  </a:ext>
                </a:extLst>
              </p:cNvPr>
              <p:cNvSpPr txBox="1">
                <a:spLocks noRot="1" noChangeAspect="1" noMove="1" noResize="1" noEditPoints="1" noAdjustHandles="1" noChangeArrowheads="1" noChangeShapeType="1" noTextEdit="1"/>
              </p:cNvSpPr>
              <p:nvPr/>
            </p:nvSpPr>
            <p:spPr>
              <a:xfrm>
                <a:off x="2276273" y="4742614"/>
                <a:ext cx="2349414" cy="369332"/>
              </a:xfrm>
              <a:prstGeom prst="rect">
                <a:avLst/>
              </a:prstGeom>
              <a:blipFill>
                <a:blip r:embed="rId6"/>
                <a:stretch>
                  <a:fillRect/>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9" name="TextBox 13">
                <a:extLst>
                  <a:ext uri="{FF2B5EF4-FFF2-40B4-BE49-F238E27FC236}">
                    <a16:creationId xmlns:a16="http://schemas.microsoft.com/office/drawing/2014/main" id="{0E4BC2C2-AF1E-0038-97FA-8FEE7FDC77AB}"/>
                  </a:ext>
                </a:extLst>
              </p:cNvPr>
              <p:cNvSpPr txBox="1"/>
              <p:nvPr/>
            </p:nvSpPr>
            <p:spPr>
              <a:xfrm>
                <a:off x="2921525" y="5210456"/>
                <a:ext cx="74539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tr-TR" b="0" i="1" smtClean="0">
                          <a:latin typeface="Cambria Math" panose="02040503050406030204" pitchFamily="18" charset="0"/>
                        </a:rPr>
                        <m:t>𝑥</m:t>
                      </m:r>
                      <m:r>
                        <a:rPr lang="tr-TR" b="0" i="1" smtClean="0">
                          <a:latin typeface="Cambria Math" panose="02040503050406030204" pitchFamily="18" charset="0"/>
                        </a:rPr>
                        <m:t>2≥6</m:t>
                      </m:r>
                    </m:oMath>
                  </m:oMathPara>
                </a14:m>
                <a:endParaRPr lang="tr-TR" dirty="0"/>
              </a:p>
            </p:txBody>
          </p:sp>
        </mc:Choice>
        <mc:Fallback xmlns="">
          <p:sp>
            <p:nvSpPr>
              <p:cNvPr id="9" name="TextBox 13">
                <a:extLst>
                  <a:ext uri="{FF2B5EF4-FFF2-40B4-BE49-F238E27FC236}">
                    <a16:creationId xmlns:a16="http://schemas.microsoft.com/office/drawing/2014/main" id="{0E4BC2C2-AF1E-0038-97FA-8FEE7FDC77AB}"/>
                  </a:ext>
                </a:extLst>
              </p:cNvPr>
              <p:cNvSpPr txBox="1">
                <a:spLocks noRot="1" noChangeAspect="1" noMove="1" noResize="1" noEditPoints="1" noAdjustHandles="1" noChangeArrowheads="1" noChangeShapeType="1" noTextEdit="1"/>
              </p:cNvSpPr>
              <p:nvPr/>
            </p:nvSpPr>
            <p:spPr>
              <a:xfrm>
                <a:off x="2921525" y="5210456"/>
                <a:ext cx="745397" cy="276999"/>
              </a:xfrm>
              <a:prstGeom prst="rect">
                <a:avLst/>
              </a:prstGeom>
              <a:blipFill>
                <a:blip r:embed="rId7"/>
                <a:stretch>
                  <a:fillRect l="-5691" r="-6504" b="-11111"/>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10" name="TextBox 14">
                <a:extLst>
                  <a:ext uri="{FF2B5EF4-FFF2-40B4-BE49-F238E27FC236}">
                    <a16:creationId xmlns:a16="http://schemas.microsoft.com/office/drawing/2014/main" id="{92E10CD3-5D41-B236-A914-B027C6755005}"/>
                  </a:ext>
                </a:extLst>
              </p:cNvPr>
              <p:cNvSpPr txBox="1"/>
              <p:nvPr/>
            </p:nvSpPr>
            <p:spPr>
              <a:xfrm>
                <a:off x="2921525" y="5609617"/>
                <a:ext cx="87363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tr-TR" b="0" i="1" smtClean="0">
                          <a:latin typeface="Cambria Math" panose="02040503050406030204" pitchFamily="18" charset="0"/>
                        </a:rPr>
                        <m:t>𝑥</m:t>
                      </m:r>
                      <m:r>
                        <a:rPr lang="tr-TR" b="0" i="1" smtClean="0">
                          <a:latin typeface="Cambria Math" panose="02040503050406030204" pitchFamily="18" charset="0"/>
                        </a:rPr>
                        <m:t>2≤20</m:t>
                      </m:r>
                    </m:oMath>
                  </m:oMathPara>
                </a14:m>
                <a:endParaRPr lang="tr-TR" dirty="0"/>
              </a:p>
            </p:txBody>
          </p:sp>
        </mc:Choice>
        <mc:Fallback xmlns="">
          <p:sp>
            <p:nvSpPr>
              <p:cNvPr id="10" name="TextBox 14">
                <a:extLst>
                  <a:ext uri="{FF2B5EF4-FFF2-40B4-BE49-F238E27FC236}">
                    <a16:creationId xmlns:a16="http://schemas.microsoft.com/office/drawing/2014/main" id="{92E10CD3-5D41-B236-A914-B027C6755005}"/>
                  </a:ext>
                </a:extLst>
              </p:cNvPr>
              <p:cNvSpPr txBox="1">
                <a:spLocks noRot="1" noChangeAspect="1" noMove="1" noResize="1" noEditPoints="1" noAdjustHandles="1" noChangeArrowheads="1" noChangeShapeType="1" noTextEdit="1"/>
              </p:cNvSpPr>
              <p:nvPr/>
            </p:nvSpPr>
            <p:spPr>
              <a:xfrm>
                <a:off x="2921525" y="5609617"/>
                <a:ext cx="873637" cy="276999"/>
              </a:xfrm>
              <a:prstGeom prst="rect">
                <a:avLst/>
              </a:prstGeom>
              <a:blipFill>
                <a:blip r:embed="rId8"/>
                <a:stretch>
                  <a:fillRect l="-4861" r="-5556" b="-10870"/>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11" name="TextBox 15">
                <a:extLst>
                  <a:ext uri="{FF2B5EF4-FFF2-40B4-BE49-F238E27FC236}">
                    <a16:creationId xmlns:a16="http://schemas.microsoft.com/office/drawing/2014/main" id="{5F1EF98A-EE54-D2C8-A611-EF4604148042}"/>
                  </a:ext>
                </a:extLst>
              </p:cNvPr>
              <p:cNvSpPr txBox="1"/>
              <p:nvPr/>
            </p:nvSpPr>
            <p:spPr>
              <a:xfrm>
                <a:off x="3997425" y="5205121"/>
                <a:ext cx="74539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tr-TR" b="0" i="1" smtClean="0">
                          <a:latin typeface="Cambria Math" panose="02040503050406030204" pitchFamily="18" charset="0"/>
                        </a:rPr>
                        <m:t>𝑥</m:t>
                      </m:r>
                      <m:r>
                        <a:rPr lang="tr-TR" b="0" i="1" smtClean="0">
                          <a:latin typeface="Cambria Math" panose="02040503050406030204" pitchFamily="18" charset="0"/>
                        </a:rPr>
                        <m:t>3≥6</m:t>
                      </m:r>
                    </m:oMath>
                  </m:oMathPara>
                </a14:m>
                <a:endParaRPr lang="tr-TR" dirty="0"/>
              </a:p>
            </p:txBody>
          </p:sp>
        </mc:Choice>
        <mc:Fallback xmlns="">
          <p:sp>
            <p:nvSpPr>
              <p:cNvPr id="11" name="TextBox 15">
                <a:extLst>
                  <a:ext uri="{FF2B5EF4-FFF2-40B4-BE49-F238E27FC236}">
                    <a16:creationId xmlns:a16="http://schemas.microsoft.com/office/drawing/2014/main" id="{5F1EF98A-EE54-D2C8-A611-EF4604148042}"/>
                  </a:ext>
                </a:extLst>
              </p:cNvPr>
              <p:cNvSpPr txBox="1">
                <a:spLocks noRot="1" noChangeAspect="1" noMove="1" noResize="1" noEditPoints="1" noAdjustHandles="1" noChangeArrowheads="1" noChangeShapeType="1" noTextEdit="1"/>
              </p:cNvSpPr>
              <p:nvPr/>
            </p:nvSpPr>
            <p:spPr>
              <a:xfrm>
                <a:off x="3997425" y="5205121"/>
                <a:ext cx="745397" cy="276999"/>
              </a:xfrm>
              <a:prstGeom prst="rect">
                <a:avLst/>
              </a:prstGeom>
              <a:blipFill>
                <a:blip r:embed="rId9"/>
                <a:stretch>
                  <a:fillRect l="-6557" r="-6557" b="-11111"/>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12" name="TextBox 16">
                <a:extLst>
                  <a:ext uri="{FF2B5EF4-FFF2-40B4-BE49-F238E27FC236}">
                    <a16:creationId xmlns:a16="http://schemas.microsoft.com/office/drawing/2014/main" id="{E08B8A9C-E651-292C-BE8D-02E99CF7EFBB}"/>
                  </a:ext>
                </a:extLst>
              </p:cNvPr>
              <p:cNvSpPr txBox="1"/>
              <p:nvPr/>
            </p:nvSpPr>
            <p:spPr>
              <a:xfrm>
                <a:off x="3955462" y="5613757"/>
                <a:ext cx="87363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tr-TR" b="0" i="1" smtClean="0">
                          <a:latin typeface="Cambria Math" panose="02040503050406030204" pitchFamily="18" charset="0"/>
                        </a:rPr>
                        <m:t>𝑥</m:t>
                      </m:r>
                      <m:r>
                        <a:rPr lang="tr-TR" b="0" i="1" smtClean="0">
                          <a:latin typeface="Cambria Math" panose="02040503050406030204" pitchFamily="18" charset="0"/>
                        </a:rPr>
                        <m:t>3≤20</m:t>
                      </m:r>
                    </m:oMath>
                  </m:oMathPara>
                </a14:m>
                <a:endParaRPr lang="tr-TR" dirty="0"/>
              </a:p>
            </p:txBody>
          </p:sp>
        </mc:Choice>
        <mc:Fallback xmlns="">
          <p:sp>
            <p:nvSpPr>
              <p:cNvPr id="12" name="TextBox 16">
                <a:extLst>
                  <a:ext uri="{FF2B5EF4-FFF2-40B4-BE49-F238E27FC236}">
                    <a16:creationId xmlns:a16="http://schemas.microsoft.com/office/drawing/2014/main" id="{E08B8A9C-E651-292C-BE8D-02E99CF7EFBB}"/>
                  </a:ext>
                </a:extLst>
              </p:cNvPr>
              <p:cNvSpPr txBox="1">
                <a:spLocks noRot="1" noChangeAspect="1" noMove="1" noResize="1" noEditPoints="1" noAdjustHandles="1" noChangeArrowheads="1" noChangeShapeType="1" noTextEdit="1"/>
              </p:cNvSpPr>
              <p:nvPr/>
            </p:nvSpPr>
            <p:spPr>
              <a:xfrm>
                <a:off x="3955462" y="5613757"/>
                <a:ext cx="873637" cy="276999"/>
              </a:xfrm>
              <a:prstGeom prst="rect">
                <a:avLst/>
              </a:prstGeom>
              <a:blipFill>
                <a:blip r:embed="rId10"/>
                <a:stretch>
                  <a:fillRect l="-5594" r="-5594" b="-11111"/>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13" name="TextBox 17">
                <a:extLst>
                  <a:ext uri="{FF2B5EF4-FFF2-40B4-BE49-F238E27FC236}">
                    <a16:creationId xmlns:a16="http://schemas.microsoft.com/office/drawing/2014/main" id="{88434BCF-3F34-ADE9-D8E8-38964543F4E1}"/>
                  </a:ext>
                </a:extLst>
              </p:cNvPr>
              <p:cNvSpPr txBox="1"/>
              <p:nvPr/>
            </p:nvSpPr>
            <p:spPr>
              <a:xfrm>
                <a:off x="2889466" y="6166670"/>
                <a:ext cx="181139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tr-TR" b="0" i="1" smtClean="0">
                          <a:latin typeface="Cambria Math" panose="02040503050406030204" pitchFamily="18" charset="0"/>
                        </a:rPr>
                        <m:t>𝑥</m:t>
                      </m:r>
                      <m:r>
                        <a:rPr lang="tr-TR" b="0" i="1" smtClean="0">
                          <a:latin typeface="Cambria Math" panose="02040503050406030204" pitchFamily="18" charset="0"/>
                        </a:rPr>
                        <m:t>1,</m:t>
                      </m:r>
                      <m:r>
                        <a:rPr lang="tr-TR" b="0" i="1" smtClean="0">
                          <a:latin typeface="Cambria Math" panose="02040503050406030204" pitchFamily="18" charset="0"/>
                        </a:rPr>
                        <m:t>𝑥</m:t>
                      </m:r>
                      <m:r>
                        <a:rPr lang="tr-TR" b="0" i="1" smtClean="0">
                          <a:latin typeface="Cambria Math" panose="02040503050406030204" pitchFamily="18" charset="0"/>
                        </a:rPr>
                        <m:t>2,</m:t>
                      </m:r>
                      <m:r>
                        <a:rPr lang="tr-TR" b="0" i="1" smtClean="0">
                          <a:latin typeface="Cambria Math" panose="02040503050406030204" pitchFamily="18" charset="0"/>
                        </a:rPr>
                        <m:t>𝑥</m:t>
                      </m:r>
                      <m:r>
                        <a:rPr lang="tr-TR" b="0" i="1" smtClean="0">
                          <a:latin typeface="Cambria Math" panose="02040503050406030204" pitchFamily="18" charset="0"/>
                        </a:rPr>
                        <m:t>3,</m:t>
                      </m:r>
                      <m:r>
                        <a:rPr lang="tr-TR" b="0" i="1" smtClean="0">
                          <a:latin typeface="Cambria Math" panose="02040503050406030204" pitchFamily="18" charset="0"/>
                        </a:rPr>
                        <m:t>𝑥</m:t>
                      </m:r>
                      <m:r>
                        <a:rPr lang="tr-TR" b="0" i="1" smtClean="0">
                          <a:latin typeface="Cambria Math" panose="02040503050406030204" pitchFamily="18" charset="0"/>
                        </a:rPr>
                        <m:t>4 ≥0</m:t>
                      </m:r>
                    </m:oMath>
                  </m:oMathPara>
                </a14:m>
                <a:endParaRPr lang="tr-TR" dirty="0"/>
              </a:p>
            </p:txBody>
          </p:sp>
        </mc:Choice>
        <mc:Fallback xmlns="">
          <p:sp>
            <p:nvSpPr>
              <p:cNvPr id="13" name="TextBox 17">
                <a:extLst>
                  <a:ext uri="{FF2B5EF4-FFF2-40B4-BE49-F238E27FC236}">
                    <a16:creationId xmlns:a16="http://schemas.microsoft.com/office/drawing/2014/main" id="{88434BCF-3F34-ADE9-D8E8-38964543F4E1}"/>
                  </a:ext>
                </a:extLst>
              </p:cNvPr>
              <p:cNvSpPr txBox="1">
                <a:spLocks noRot="1" noChangeAspect="1" noMove="1" noResize="1" noEditPoints="1" noAdjustHandles="1" noChangeArrowheads="1" noChangeShapeType="1" noTextEdit="1"/>
              </p:cNvSpPr>
              <p:nvPr/>
            </p:nvSpPr>
            <p:spPr>
              <a:xfrm>
                <a:off x="2889466" y="6166670"/>
                <a:ext cx="1811393" cy="276999"/>
              </a:xfrm>
              <a:prstGeom prst="rect">
                <a:avLst/>
              </a:prstGeom>
              <a:blipFill>
                <a:blip r:embed="rId11"/>
                <a:stretch>
                  <a:fillRect l="-2357" r="-2357" b="-11111"/>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15" name="Metin kutusu 14">
                <a:extLst>
                  <a:ext uri="{FF2B5EF4-FFF2-40B4-BE49-F238E27FC236}">
                    <a16:creationId xmlns:a16="http://schemas.microsoft.com/office/drawing/2014/main" id="{12FD6863-9C5B-B011-CDB9-5EC3445FA4E6}"/>
                  </a:ext>
                </a:extLst>
              </p:cNvPr>
              <p:cNvSpPr txBox="1"/>
              <p:nvPr/>
            </p:nvSpPr>
            <p:spPr>
              <a:xfrm>
                <a:off x="1919827" y="2125034"/>
                <a:ext cx="5562064" cy="369332"/>
              </a:xfrm>
              <a:prstGeom prst="rect">
                <a:avLst/>
              </a:prstGeom>
              <a:noFill/>
            </p:spPr>
            <p:txBody>
              <a:bodyPr wrap="square">
                <a:spAutoFit/>
              </a:bodyPr>
              <a:lstStyle/>
              <a:p>
                <a:pPr marL="0" indent="0">
                  <a:buNone/>
                </a:pPr>
                <a14:m>
                  <m:oMathPara xmlns:m="http://schemas.openxmlformats.org/officeDocument/2006/math">
                    <m:oMathParaPr>
                      <m:jc m:val="left"/>
                    </m:oMathParaPr>
                    <m:oMath xmlns:m="http://schemas.openxmlformats.org/officeDocument/2006/math">
                      <m:r>
                        <a:rPr lang="tr-TR" b="0" i="1" smtClean="0">
                          <a:latin typeface="Cambria Math" panose="02040503050406030204" pitchFamily="18" charset="0"/>
                        </a:rPr>
                        <m:t>𝑀𝑖𝑛</m:t>
                      </m:r>
                      <m:r>
                        <a:rPr lang="tr-TR" b="0" i="1" smtClean="0">
                          <a:latin typeface="Cambria Math" panose="02040503050406030204" pitchFamily="18" charset="0"/>
                        </a:rPr>
                        <m:t> </m:t>
                      </m:r>
                      <m:r>
                        <a:rPr lang="tr-TR" b="0" i="1" smtClean="0">
                          <a:latin typeface="Cambria Math" panose="02040503050406030204" pitchFamily="18" charset="0"/>
                        </a:rPr>
                        <m:t>𝑍</m:t>
                      </m:r>
                      <m:r>
                        <a:rPr lang="tr-TR" b="0" i="1" smtClean="0">
                          <a:latin typeface="Cambria Math" panose="02040503050406030204" pitchFamily="18" charset="0"/>
                        </a:rPr>
                        <m:t>=480 </m:t>
                      </m:r>
                      <m:r>
                        <a:rPr lang="tr-TR" i="1">
                          <a:latin typeface="Cambria Math" panose="02040503050406030204" pitchFamily="18" charset="0"/>
                        </a:rPr>
                        <m:t>𝑥</m:t>
                      </m:r>
                      <m:r>
                        <a:rPr lang="tr-TR" i="1">
                          <a:latin typeface="Cambria Math" panose="02040503050406030204" pitchFamily="18" charset="0"/>
                        </a:rPr>
                        <m:t>1+200 </m:t>
                      </m:r>
                      <m:r>
                        <a:rPr lang="tr-TR" i="1">
                          <a:latin typeface="Cambria Math" panose="02040503050406030204" pitchFamily="18" charset="0"/>
                        </a:rPr>
                        <m:t>𝑥</m:t>
                      </m:r>
                      <m:r>
                        <a:rPr lang="tr-TR" i="1">
                          <a:latin typeface="Cambria Math" panose="02040503050406030204" pitchFamily="18" charset="0"/>
                        </a:rPr>
                        <m:t>2+160 </m:t>
                      </m:r>
                      <m:r>
                        <a:rPr lang="tr-TR" i="1">
                          <a:latin typeface="Cambria Math" panose="02040503050406030204" pitchFamily="18" charset="0"/>
                        </a:rPr>
                        <m:t>𝑥</m:t>
                      </m:r>
                      <m:r>
                        <a:rPr lang="tr-TR" i="1">
                          <a:latin typeface="Cambria Math" panose="02040503050406030204" pitchFamily="18" charset="0"/>
                        </a:rPr>
                        <m:t>3+100 </m:t>
                      </m:r>
                      <m:r>
                        <a:rPr lang="tr-TR" i="1">
                          <a:latin typeface="Cambria Math" panose="02040503050406030204" pitchFamily="18" charset="0"/>
                        </a:rPr>
                        <m:t>𝑥</m:t>
                      </m:r>
                      <m:r>
                        <a:rPr lang="tr-TR" i="1">
                          <a:latin typeface="Cambria Math" panose="02040503050406030204" pitchFamily="18" charset="0"/>
                        </a:rPr>
                        <m:t>4</m:t>
                      </m:r>
                    </m:oMath>
                  </m:oMathPara>
                </a14:m>
                <a:endParaRPr lang="tr-TR" dirty="0"/>
              </a:p>
            </p:txBody>
          </p:sp>
        </mc:Choice>
        <mc:Fallback xmlns="">
          <p:sp>
            <p:nvSpPr>
              <p:cNvPr id="15" name="Metin kutusu 14">
                <a:extLst>
                  <a:ext uri="{FF2B5EF4-FFF2-40B4-BE49-F238E27FC236}">
                    <a16:creationId xmlns:a16="http://schemas.microsoft.com/office/drawing/2014/main" id="{12FD6863-9C5B-B011-CDB9-5EC3445FA4E6}"/>
                  </a:ext>
                </a:extLst>
              </p:cNvPr>
              <p:cNvSpPr txBox="1">
                <a:spLocks noRot="1" noChangeAspect="1" noMove="1" noResize="1" noEditPoints="1" noAdjustHandles="1" noChangeArrowheads="1" noChangeShapeType="1" noTextEdit="1"/>
              </p:cNvSpPr>
              <p:nvPr/>
            </p:nvSpPr>
            <p:spPr>
              <a:xfrm>
                <a:off x="1919827" y="2125034"/>
                <a:ext cx="5562064" cy="369332"/>
              </a:xfrm>
              <a:prstGeom prst="rect">
                <a:avLst/>
              </a:prstGeom>
              <a:blipFill>
                <a:blip r:embed="rId12"/>
                <a:stretch>
                  <a:fillRect/>
                </a:stretch>
              </a:blipFill>
            </p:spPr>
            <p:txBody>
              <a:bodyPr/>
              <a:lstStyle/>
              <a:p>
                <a:r>
                  <a:rPr lang="tr-TR">
                    <a:noFill/>
                  </a:rPr>
                  <a:t> </a:t>
                </a:r>
              </a:p>
            </p:txBody>
          </p:sp>
        </mc:Fallback>
      </mc:AlternateContent>
    </p:spTree>
    <p:extLst>
      <p:ext uri="{BB962C8B-B14F-4D97-AF65-F5344CB8AC3E}">
        <p14:creationId xmlns:p14="http://schemas.microsoft.com/office/powerpoint/2010/main" val="23310823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a:extLst>
              <a:ext uri="{FF2B5EF4-FFF2-40B4-BE49-F238E27FC236}">
                <a16:creationId xmlns:a16="http://schemas.microsoft.com/office/drawing/2014/main" id="{6D7FCD93-5D6E-4B2F-FBB3-0C0F1A140156}"/>
              </a:ext>
            </a:extLst>
          </p:cNvPr>
          <p:cNvSpPr>
            <a:spLocks noGrp="1"/>
          </p:cNvSpPr>
          <p:nvPr>
            <p:ph idx="1"/>
          </p:nvPr>
        </p:nvSpPr>
        <p:spPr/>
        <p:txBody>
          <a:bodyPr/>
          <a:lstStyle/>
          <a:p>
            <a:r>
              <a:rPr lang="tr-TR" dirty="0">
                <a:effectLst/>
              </a:rPr>
              <a:t>Aron kimya aşağıdaki özelliklere sahip bir ürün üretmektedir. </a:t>
            </a:r>
          </a:p>
          <a:p>
            <a:pPr>
              <a:lnSpc>
                <a:spcPct val="100000"/>
              </a:lnSpc>
              <a:buFont typeface="Arial" panose="020B0604020202020204" pitchFamily="34" charset="0"/>
              <a:buChar char="•"/>
            </a:pPr>
            <a:r>
              <a:rPr lang="tr-TR" dirty="0">
                <a:effectLst/>
              </a:rPr>
              <a:t>Yanma noktası ≥ 270</a:t>
            </a:r>
          </a:p>
          <a:p>
            <a:pPr>
              <a:lnSpc>
                <a:spcPct val="100000"/>
              </a:lnSpc>
              <a:buFont typeface="Arial" panose="020B0604020202020204" pitchFamily="34" charset="0"/>
              <a:buChar char="•"/>
            </a:pPr>
            <a:r>
              <a:rPr lang="tr-TR" dirty="0">
                <a:effectLst/>
              </a:rPr>
              <a:t>Özgül ağırlığı ≤ 2.0</a:t>
            </a:r>
          </a:p>
          <a:p>
            <a:pPr>
              <a:lnSpc>
                <a:spcPct val="100000"/>
              </a:lnSpc>
              <a:buFont typeface="Arial" panose="020B0604020202020204" pitchFamily="34" charset="0"/>
              <a:buChar char="•"/>
            </a:pPr>
            <a:r>
              <a:rPr lang="el-GR" dirty="0">
                <a:effectLst/>
                <a:latin typeface="Times New Roman" panose="02020603050405020304" pitchFamily="18" charset="0"/>
                <a:cs typeface="Times New Roman" panose="02020603050405020304" pitchFamily="18" charset="0"/>
              </a:rPr>
              <a:t>α</a:t>
            </a:r>
            <a:r>
              <a:rPr lang="tr-TR" dirty="0">
                <a:effectLst/>
              </a:rPr>
              <a:t> muhtevası ≤  % 10 (hacim olarak)</a:t>
            </a:r>
          </a:p>
          <a:p>
            <a:pPr>
              <a:lnSpc>
                <a:spcPct val="100000"/>
              </a:lnSpc>
              <a:buFont typeface="Arial" panose="020B0604020202020204" pitchFamily="34" charset="0"/>
              <a:buChar char="•"/>
            </a:pPr>
            <a:r>
              <a:rPr lang="el-GR" dirty="0">
                <a:effectLst/>
                <a:latin typeface="Times New Roman" panose="02020603050405020304" pitchFamily="18" charset="0"/>
                <a:cs typeface="Times New Roman" panose="02020603050405020304" pitchFamily="18" charset="0"/>
              </a:rPr>
              <a:t>β</a:t>
            </a:r>
            <a:r>
              <a:rPr lang="tr-TR" dirty="0">
                <a:effectLst/>
              </a:rPr>
              <a:t> muhtevası ≤  % 4 (hacim olarak)</a:t>
            </a:r>
          </a:p>
          <a:p>
            <a:pPr>
              <a:lnSpc>
                <a:spcPct val="100000"/>
              </a:lnSpc>
              <a:buFont typeface="Arial" panose="020B0604020202020204" pitchFamily="34" charset="0"/>
              <a:buChar char="•"/>
            </a:pPr>
            <a:r>
              <a:rPr lang="tr-TR" dirty="0">
                <a:effectLst/>
              </a:rPr>
              <a:t>İşletmenin ürün listesi sırasıyla 16 ₺ , 20 ₺ ve 25 ₺ olan A, B, C ara mallarından elde edilmektedir. </a:t>
            </a:r>
          </a:p>
          <a:p>
            <a:pPr>
              <a:lnSpc>
                <a:spcPct val="100000"/>
              </a:lnSpc>
            </a:pPr>
            <a:r>
              <a:rPr lang="tr-TR" dirty="0">
                <a:effectLst/>
              </a:rPr>
              <a:t>Bu üç ara malın ürün özellikleri Tabloda verildiği şekildedir. </a:t>
            </a:r>
          </a:p>
          <a:p>
            <a:pPr>
              <a:lnSpc>
                <a:spcPct val="100000"/>
              </a:lnSpc>
            </a:pPr>
            <a:endParaRPr lang="tr-TR" dirty="0">
              <a:effectLst/>
            </a:endParaRPr>
          </a:p>
          <a:p>
            <a:r>
              <a:rPr lang="tr-TR" dirty="0">
                <a:effectLst/>
              </a:rPr>
              <a:t>Üretici yukardaki koşullara uygun olarak ürününün en düşük maliyette üretmek istemektedir. Buna göre problemin doğrusal modelini kurunuz. </a:t>
            </a:r>
          </a:p>
          <a:p>
            <a:endParaRPr lang="tr-TR" dirty="0"/>
          </a:p>
        </p:txBody>
      </p:sp>
      <p:sp>
        <p:nvSpPr>
          <p:cNvPr id="3" name="Başlık 2">
            <a:extLst>
              <a:ext uri="{FF2B5EF4-FFF2-40B4-BE49-F238E27FC236}">
                <a16:creationId xmlns:a16="http://schemas.microsoft.com/office/drawing/2014/main" id="{0A73ED7D-693E-02F4-DEE2-FECD8669D9D3}"/>
              </a:ext>
            </a:extLst>
          </p:cNvPr>
          <p:cNvSpPr>
            <a:spLocks noGrp="1"/>
          </p:cNvSpPr>
          <p:nvPr>
            <p:ph type="title"/>
          </p:nvPr>
        </p:nvSpPr>
        <p:spPr/>
        <p:txBody>
          <a:bodyPr/>
          <a:lstStyle/>
          <a:p>
            <a:r>
              <a:rPr lang="tr-TR" dirty="0"/>
              <a:t>Karışım Problemleri: Aron Kimya</a:t>
            </a:r>
          </a:p>
        </p:txBody>
      </p:sp>
      <p:pic>
        <p:nvPicPr>
          <p:cNvPr id="5" name="Resim 4">
            <a:extLst>
              <a:ext uri="{FF2B5EF4-FFF2-40B4-BE49-F238E27FC236}">
                <a16:creationId xmlns:a16="http://schemas.microsoft.com/office/drawing/2014/main" id="{9AC2E5B7-A157-B56A-5E3A-58B94956BF2E}"/>
              </a:ext>
            </a:extLst>
          </p:cNvPr>
          <p:cNvPicPr>
            <a:picLocks noChangeAspect="1"/>
          </p:cNvPicPr>
          <p:nvPr/>
        </p:nvPicPr>
        <p:blipFill>
          <a:blip r:embed="rId2"/>
          <a:stretch>
            <a:fillRect/>
          </a:stretch>
        </p:blipFill>
        <p:spPr>
          <a:xfrm>
            <a:off x="2987824" y="4869160"/>
            <a:ext cx="2952328" cy="12222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058196405"/>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사용자 지정 1">
      <a:majorFont>
        <a:latin typeface="Calibri"/>
        <a:ea typeface="맑은 고딕"/>
        <a:cs typeface=""/>
      </a:majorFont>
      <a:minorFont>
        <a:latin typeface="Calibri Light"/>
        <a:ea typeface="맑은 고딕"/>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11464</TotalTime>
  <Words>5287</Words>
  <Application>Microsoft Office PowerPoint</Application>
  <PresentationFormat>Ekran Gösterisi (4:3)</PresentationFormat>
  <Paragraphs>488</Paragraphs>
  <Slides>47</Slides>
  <Notes>0</Notes>
  <HiddenSlides>0</HiddenSlides>
  <MMClips>0</MMClips>
  <ScaleCrop>false</ScaleCrop>
  <HeadingPairs>
    <vt:vector size="6" baseType="variant">
      <vt:variant>
        <vt:lpstr>Kullanılan Yazı Tipleri</vt:lpstr>
      </vt:variant>
      <vt:variant>
        <vt:i4>8</vt:i4>
      </vt:variant>
      <vt:variant>
        <vt:lpstr>Tema</vt:lpstr>
      </vt:variant>
      <vt:variant>
        <vt:i4>1</vt:i4>
      </vt:variant>
      <vt:variant>
        <vt:lpstr>Slayt Başlıkları</vt:lpstr>
      </vt:variant>
      <vt:variant>
        <vt:i4>47</vt:i4>
      </vt:variant>
    </vt:vector>
  </HeadingPairs>
  <TitlesOfParts>
    <vt:vector size="56" baseType="lpstr">
      <vt:lpstr>Cambria Math</vt:lpstr>
      <vt:lpstr>Calibri Light</vt:lpstr>
      <vt:lpstr>Times New Roman</vt:lpstr>
      <vt:lpstr>Lucida Handwriting</vt:lpstr>
      <vt:lpstr>Arial</vt:lpstr>
      <vt:lpstr>Calibri</vt:lpstr>
      <vt:lpstr>굴림체</vt:lpstr>
      <vt:lpstr>맑은 고딕</vt:lpstr>
      <vt:lpstr>Office 테마</vt:lpstr>
      <vt:lpstr>PowerPoint Sunusu</vt:lpstr>
      <vt:lpstr>DP Nedir? </vt:lpstr>
      <vt:lpstr>Matematiksel Görünümü</vt:lpstr>
      <vt:lpstr>Modelleme Örnekleri</vt:lpstr>
      <vt:lpstr>Kimya Fabrikası</vt:lpstr>
      <vt:lpstr>Reklam Seçimi</vt:lpstr>
      <vt:lpstr>Reklam Seçimi</vt:lpstr>
      <vt:lpstr>Reklam Alternatif</vt:lpstr>
      <vt:lpstr>Karışım Problemleri: Aron Kimya</vt:lpstr>
      <vt:lpstr>Karışım Problemleri: Aron Kimya</vt:lpstr>
      <vt:lpstr>Süt Fabrikası</vt:lpstr>
      <vt:lpstr>Maysa Şirketi</vt:lpstr>
      <vt:lpstr>Maysa Şirketi</vt:lpstr>
      <vt:lpstr>Boytaş</vt:lpstr>
      <vt:lpstr>Boytaş</vt:lpstr>
      <vt:lpstr>Biçki Makinesi</vt:lpstr>
      <vt:lpstr>Yatırım Portföyü</vt:lpstr>
      <vt:lpstr>PowerPoint Sunusu</vt:lpstr>
      <vt:lpstr>PowerPoint Sunusu</vt:lpstr>
      <vt:lpstr>Makine Satın Alma</vt:lpstr>
      <vt:lpstr>Makine Satın Alma</vt:lpstr>
      <vt:lpstr>Makine Satın Alma</vt:lpstr>
      <vt:lpstr>Yatırım</vt:lpstr>
      <vt:lpstr>Yatırım</vt:lpstr>
      <vt:lpstr>Kalite Kontrol</vt:lpstr>
      <vt:lpstr>Kalite Kontrol</vt:lpstr>
      <vt:lpstr>KamyoncuM: Üretim Oranları</vt:lpstr>
      <vt:lpstr>KamyoncuM: Üretim Oranları</vt:lpstr>
      <vt:lpstr>Üretim</vt:lpstr>
      <vt:lpstr>Üretim</vt:lpstr>
      <vt:lpstr>Üretim</vt:lpstr>
      <vt:lpstr>Üretim</vt:lpstr>
      <vt:lpstr>Dönem Sonu Stok ve Yok Satma</vt:lpstr>
      <vt:lpstr>Dönem Sonu Stok ve Yok Satma</vt:lpstr>
      <vt:lpstr>Dönem Sonu Stok ve Yok Satma</vt:lpstr>
      <vt:lpstr>Kesikli/Parçalı Amaç Fonksiyonlu Problem Tipi için Açıklama  Bir sonraki örnek, amaç fonksiyonunun kesikli bir fonksiyon olarak tanımlanması durumunda, nasıl bir modelleme yöntemi takip edileceğini açıklaması adına önemli bir örnektir.  </vt:lpstr>
      <vt:lpstr>Üretim Planlama Problemi - Kesikli Amaç Fonksiyonu</vt:lpstr>
      <vt:lpstr>Üretim Planlama Problemi - Kesikli Amaç Fonksiyonu</vt:lpstr>
      <vt:lpstr>Üretim Planlama Problemi - Kesikli Amaç Fonksiyonu</vt:lpstr>
      <vt:lpstr>Vinç ile Taşıma</vt:lpstr>
      <vt:lpstr>Tarım Planlaması</vt:lpstr>
      <vt:lpstr>Tarım Planlaması</vt:lpstr>
      <vt:lpstr>Tarım Planlaması</vt:lpstr>
      <vt:lpstr>Tedarik Problemi</vt:lpstr>
      <vt:lpstr>Tedarik Problemi</vt:lpstr>
      <vt:lpstr>Tedarik Problemi</vt:lpstr>
      <vt:lpstr>Teşekkürler</vt:lpstr>
    </vt:vector>
  </TitlesOfParts>
  <Manager>Slide Members</Manager>
  <Company>YESFORM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Members</dc:title>
  <dc:subject>Powerpoint Templates , Diagram, Chart, Google slides, Keynote</dc:subject>
  <dc:creator>Slide Members by HS.SEO _x000d_
회사 : YESFORM Co.,Ltd.</dc:creator>
  <cp:keywords>SlideMembers, ppt, PPT Templates, Presentation, Diagram, Chart, Yesform, Google slides, Keynote, Free Slides</cp:keywords>
  <dc:description>The copyright of this document is at Slide Members. Unauthorized copying may result in legal sanctions.</dc:description>
  <cp:lastModifiedBy>Mehmet Hocaoğlu</cp:lastModifiedBy>
  <cp:revision>111</cp:revision>
  <dcterms:created xsi:type="dcterms:W3CDTF">2010-02-01T08:03:16Z</dcterms:created>
  <dcterms:modified xsi:type="dcterms:W3CDTF">2023-06-03T14:31:45Z</dcterms:modified>
  <cp:category>www.slidemembers.com</cp:category>
</cp:coreProperties>
</file>